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slides/slide59.xml" ContentType="application/vnd.openxmlformats-officedocument.presentationml.slide+xml"/>
  <Override PartName="/ppt/slides/slide60.xml" ContentType="application/vnd.openxmlformats-officedocument.presentationml.slide+xml"/>
  <Override PartName="/ppt/slides/slide61.xml" ContentType="application/vnd.openxmlformats-officedocument.presentationml.slide+xml"/>
  <Override PartName="/ppt/slides/slide62.xml" ContentType="application/vnd.openxmlformats-officedocument.presentationml.slide+xml"/>
  <Override PartName="/ppt/slides/slide63.xml" ContentType="application/vnd.openxmlformats-officedocument.presentationml.slide+xml"/>
  <Override PartName="/ppt/slides/slide64.xml" ContentType="application/vnd.openxmlformats-officedocument.presentationml.slide+xml"/>
  <Override PartName="/ppt/slides/slide65.xml" ContentType="application/vnd.openxmlformats-officedocument.presentationml.slide+xml"/>
  <Override PartName="/ppt/slides/slide66.xml" ContentType="application/vnd.openxmlformats-officedocument.presentationml.slide+xml"/>
  <Override PartName="/ppt/slides/slide67.xml" ContentType="application/vnd.openxmlformats-officedocument.presentationml.slide+xml"/>
  <Override PartName="/ppt/slides/slide68.xml" ContentType="application/vnd.openxmlformats-officedocument.presentationml.slide+xml"/>
  <Override PartName="/ppt/slides/slide69.xml" ContentType="application/vnd.openxmlformats-officedocument.presentationml.slide+xml"/>
  <Override PartName="/ppt/slides/slide70.xml" ContentType="application/vnd.openxmlformats-officedocument.presentationml.slide+xml"/>
  <Override PartName="/ppt/slides/slide71.xml" ContentType="application/vnd.openxmlformats-officedocument.presentationml.slide+xml"/>
  <Override PartName="/ppt/slides/slide72.xml" ContentType="application/vnd.openxmlformats-officedocument.presentationml.slide+xml"/>
  <Override PartName="/ppt/slides/slide73.xml" ContentType="application/vnd.openxmlformats-officedocument.presentationml.slide+xml"/>
  <Override PartName="/ppt/slides/slide74.xml" ContentType="application/vnd.openxmlformats-officedocument.presentationml.slide+xml"/>
  <Override PartName="/ppt/slides/slide7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notesMasterIdLst>
    <p:notesMasterId r:id="rId77"/>
  </p:notesMasterIdLst>
  <p:sldIdLst>
    <p:sldId id="258" r:id="rId2"/>
    <p:sldId id="412" r:id="rId3"/>
    <p:sldId id="407" r:id="rId4"/>
    <p:sldId id="352" r:id="rId5"/>
    <p:sldId id="354" r:id="rId6"/>
    <p:sldId id="355" r:id="rId7"/>
    <p:sldId id="356" r:id="rId8"/>
    <p:sldId id="301" r:id="rId9"/>
    <p:sldId id="353" r:id="rId10"/>
    <p:sldId id="406" r:id="rId11"/>
    <p:sldId id="422" r:id="rId12"/>
    <p:sldId id="415" r:id="rId13"/>
    <p:sldId id="351" r:id="rId14"/>
    <p:sldId id="341" r:id="rId15"/>
    <p:sldId id="343" r:id="rId16"/>
    <p:sldId id="404" r:id="rId17"/>
    <p:sldId id="413" r:id="rId18"/>
    <p:sldId id="414" r:id="rId19"/>
    <p:sldId id="416" r:id="rId20"/>
    <p:sldId id="342" r:id="rId21"/>
    <p:sldId id="345" r:id="rId22"/>
    <p:sldId id="346" r:id="rId23"/>
    <p:sldId id="347" r:id="rId24"/>
    <p:sldId id="348" r:id="rId25"/>
    <p:sldId id="349" r:id="rId26"/>
    <p:sldId id="350" r:id="rId27"/>
    <p:sldId id="373" r:id="rId28"/>
    <p:sldId id="358" r:id="rId29"/>
    <p:sldId id="359" r:id="rId30"/>
    <p:sldId id="370" r:id="rId31"/>
    <p:sldId id="371" r:id="rId32"/>
    <p:sldId id="364" r:id="rId33"/>
    <p:sldId id="365" r:id="rId34"/>
    <p:sldId id="366" r:id="rId35"/>
    <p:sldId id="367" r:id="rId36"/>
    <p:sldId id="374" r:id="rId37"/>
    <p:sldId id="368" r:id="rId38"/>
    <p:sldId id="369" r:id="rId39"/>
    <p:sldId id="360" r:id="rId40"/>
    <p:sldId id="375" r:id="rId41"/>
    <p:sldId id="376" r:id="rId42"/>
    <p:sldId id="377" r:id="rId43"/>
    <p:sldId id="363" r:id="rId44"/>
    <p:sldId id="361" r:id="rId45"/>
    <p:sldId id="381" r:id="rId46"/>
    <p:sldId id="417" r:id="rId47"/>
    <p:sldId id="382" r:id="rId48"/>
    <p:sldId id="384" r:id="rId49"/>
    <p:sldId id="420" r:id="rId50"/>
    <p:sldId id="421" r:id="rId51"/>
    <p:sldId id="385" r:id="rId52"/>
    <p:sldId id="386" r:id="rId53"/>
    <p:sldId id="409" r:id="rId54"/>
    <p:sldId id="378" r:id="rId55"/>
    <p:sldId id="379" r:id="rId56"/>
    <p:sldId id="419" r:id="rId57"/>
    <p:sldId id="408" r:id="rId58"/>
    <p:sldId id="410" r:id="rId59"/>
    <p:sldId id="411" r:id="rId60"/>
    <p:sldId id="424" r:id="rId61"/>
    <p:sldId id="423" r:id="rId62"/>
    <p:sldId id="394" r:id="rId63"/>
    <p:sldId id="396" r:id="rId64"/>
    <p:sldId id="397" r:id="rId65"/>
    <p:sldId id="391" r:id="rId66"/>
    <p:sldId id="392" r:id="rId67"/>
    <p:sldId id="393" r:id="rId68"/>
    <p:sldId id="390" r:id="rId69"/>
    <p:sldId id="395" r:id="rId70"/>
    <p:sldId id="425" r:id="rId71"/>
    <p:sldId id="398" r:id="rId72"/>
    <p:sldId id="400" r:id="rId73"/>
    <p:sldId id="401" r:id="rId74"/>
    <p:sldId id="403" r:id="rId75"/>
    <p:sldId id="402" r:id="rId76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Default Section" id="{3EDA1A3D-F7BF-4F9E-9EC8-B70577899EED}">
          <p14:sldIdLst>
            <p14:sldId id="258"/>
            <p14:sldId id="412"/>
            <p14:sldId id="407"/>
            <p14:sldId id="352"/>
            <p14:sldId id="354"/>
            <p14:sldId id="355"/>
            <p14:sldId id="356"/>
            <p14:sldId id="301"/>
            <p14:sldId id="353"/>
            <p14:sldId id="406"/>
            <p14:sldId id="422"/>
            <p14:sldId id="415"/>
            <p14:sldId id="351"/>
            <p14:sldId id="341"/>
            <p14:sldId id="343"/>
            <p14:sldId id="404"/>
            <p14:sldId id="413"/>
            <p14:sldId id="414"/>
            <p14:sldId id="416"/>
            <p14:sldId id="342"/>
            <p14:sldId id="345"/>
            <p14:sldId id="346"/>
            <p14:sldId id="347"/>
            <p14:sldId id="348"/>
            <p14:sldId id="349"/>
            <p14:sldId id="350"/>
            <p14:sldId id="373"/>
            <p14:sldId id="358"/>
            <p14:sldId id="359"/>
            <p14:sldId id="370"/>
            <p14:sldId id="371"/>
            <p14:sldId id="364"/>
            <p14:sldId id="365"/>
            <p14:sldId id="366"/>
            <p14:sldId id="367"/>
            <p14:sldId id="374"/>
            <p14:sldId id="368"/>
            <p14:sldId id="369"/>
            <p14:sldId id="360"/>
            <p14:sldId id="375"/>
            <p14:sldId id="376"/>
            <p14:sldId id="377"/>
            <p14:sldId id="363"/>
            <p14:sldId id="361"/>
            <p14:sldId id="381"/>
            <p14:sldId id="417"/>
            <p14:sldId id="382"/>
            <p14:sldId id="384"/>
            <p14:sldId id="420"/>
            <p14:sldId id="421"/>
            <p14:sldId id="385"/>
            <p14:sldId id="386"/>
            <p14:sldId id="409"/>
            <p14:sldId id="378"/>
            <p14:sldId id="379"/>
            <p14:sldId id="419"/>
            <p14:sldId id="408"/>
            <p14:sldId id="410"/>
            <p14:sldId id="411"/>
            <p14:sldId id="424"/>
            <p14:sldId id="423"/>
            <p14:sldId id="394"/>
            <p14:sldId id="396"/>
            <p14:sldId id="397"/>
            <p14:sldId id="391"/>
            <p14:sldId id="392"/>
            <p14:sldId id="393"/>
            <p14:sldId id="390"/>
            <p14:sldId id="395"/>
            <p14:sldId id="425"/>
            <p14:sldId id="398"/>
            <p14:sldId id="400"/>
            <p14:sldId id="401"/>
            <p14:sldId id="403"/>
            <p14:sldId id="402"/>
          </p14:sldIdLst>
        </p14:section>
      </p14:sectionLst>
    </p:ex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2131FF"/>
    <a:srgbClr val="03D3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Medium Style 2 - Accent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73A0DAA-6AF3-43AB-8588-CEC1D06C72B9}" styleName="Medium Styl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3C2FFA5D-87B4-456A-9821-1D502468CF0F}" styleName="Themed Style 1 - Accent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9951" autoAdjust="0"/>
    <p:restoredTop sz="87592" autoAdjust="0"/>
  </p:normalViewPr>
  <p:slideViewPr>
    <p:cSldViewPr snapToGrid="0">
      <p:cViewPr varScale="1">
        <p:scale>
          <a:sx n="108" d="100"/>
          <a:sy n="108" d="100"/>
        </p:scale>
        <p:origin x="348" y="25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 varScale="1">
        <p:scale>
          <a:sx n="87" d="100"/>
          <a:sy n="87" d="100"/>
        </p:scale>
        <p:origin x="3840" y="72"/>
      </p:cViewPr>
      <p:guideLst/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63" Type="http://schemas.openxmlformats.org/officeDocument/2006/relationships/slide" Target="slides/slide62.xml"/><Relationship Id="rId68" Type="http://schemas.openxmlformats.org/officeDocument/2006/relationships/slide" Target="slides/slide67.xml"/><Relationship Id="rId16" Type="http://schemas.openxmlformats.org/officeDocument/2006/relationships/slide" Target="slides/slide15.xml"/><Relationship Id="rId11" Type="http://schemas.openxmlformats.org/officeDocument/2006/relationships/slide" Target="slides/slide10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74" Type="http://schemas.openxmlformats.org/officeDocument/2006/relationships/slide" Target="slides/slide73.xml"/><Relationship Id="rId79" Type="http://schemas.openxmlformats.org/officeDocument/2006/relationships/viewProps" Target="viewProps.xml"/><Relationship Id="rId5" Type="http://schemas.openxmlformats.org/officeDocument/2006/relationships/slide" Target="slides/slide4.xml"/><Relationship Id="rId61" Type="http://schemas.openxmlformats.org/officeDocument/2006/relationships/slide" Target="slides/slide60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slide" Target="slides/slide63.xml"/><Relationship Id="rId69" Type="http://schemas.openxmlformats.org/officeDocument/2006/relationships/slide" Target="slides/slide68.xml"/><Relationship Id="rId77" Type="http://schemas.openxmlformats.org/officeDocument/2006/relationships/notesMaster" Target="notesMasters/notesMaster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72" Type="http://schemas.openxmlformats.org/officeDocument/2006/relationships/slide" Target="slides/slide71.xml"/><Relationship Id="rId80" Type="http://schemas.openxmlformats.org/officeDocument/2006/relationships/theme" Target="theme/theme1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67" Type="http://schemas.openxmlformats.org/officeDocument/2006/relationships/slide" Target="slides/slide66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slide" Target="slides/slide61.xml"/><Relationship Id="rId70" Type="http://schemas.openxmlformats.org/officeDocument/2006/relationships/slide" Target="slides/slide69.xml"/><Relationship Id="rId75" Type="http://schemas.openxmlformats.org/officeDocument/2006/relationships/slide" Target="slides/slide74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slide" Target="slides/slide59.xml"/><Relationship Id="rId65" Type="http://schemas.openxmlformats.org/officeDocument/2006/relationships/slide" Target="slides/slide64.xml"/><Relationship Id="rId73" Type="http://schemas.openxmlformats.org/officeDocument/2006/relationships/slide" Target="slides/slide72.xml"/><Relationship Id="rId78" Type="http://schemas.openxmlformats.org/officeDocument/2006/relationships/presProps" Target="presProps.xml"/><Relationship Id="rId81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Relationship Id="rId34" Type="http://schemas.openxmlformats.org/officeDocument/2006/relationships/slide" Target="slides/slide33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76" Type="http://schemas.openxmlformats.org/officeDocument/2006/relationships/slide" Target="slides/slide75.xml"/><Relationship Id="rId7" Type="http://schemas.openxmlformats.org/officeDocument/2006/relationships/slide" Target="slides/slide6.xml"/><Relationship Id="rId71" Type="http://schemas.openxmlformats.org/officeDocument/2006/relationships/slide" Target="slides/slide70.xml"/><Relationship Id="rId2" Type="http://schemas.openxmlformats.org/officeDocument/2006/relationships/slide" Target="slides/slide1.xml"/><Relationship Id="rId29" Type="http://schemas.openxmlformats.org/officeDocument/2006/relationships/slide" Target="slides/slide28.xml"/><Relationship Id="rId24" Type="http://schemas.openxmlformats.org/officeDocument/2006/relationships/slide" Target="slides/slide23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66" Type="http://schemas.openxmlformats.org/officeDocument/2006/relationships/slide" Target="slides/slide65.xml"/></Relationships>
</file>

<file path=ppt/diagrams/_rels/data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diagrams/_rels/drawing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image" Target="../media/image14.jpg"/><Relationship Id="rId5" Type="http://schemas.openxmlformats.org/officeDocument/2006/relationships/image" Target="../media/image18.jpeg"/><Relationship Id="rId4" Type="http://schemas.openxmlformats.org/officeDocument/2006/relationships/image" Target="../media/image1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#1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58AF1BD6-EDA5-49EC-A2A8-C18A8C29EBFE}" type="doc">
      <dgm:prSet loTypeId="urn:microsoft.com/office/officeart/2011/layout/ThemePictureAccent" loCatId="picture" qsTypeId="urn:microsoft.com/office/officeart/2005/8/quickstyle/simple5#1" qsCatId="simple" csTypeId="urn:microsoft.com/office/officeart/2005/8/colors/accent1_2#1" csCatId="accent1" phldr="1"/>
      <dgm:spPr/>
      <dgm:t>
        <a:bodyPr/>
        <a:lstStyle/>
        <a:p>
          <a:endParaRPr lang="en-US"/>
        </a:p>
      </dgm:t>
    </dgm:pt>
    <dgm:pt modelId="{9FB27DD6-DCE1-4529-A625-D104ED64B8EE}">
      <dgm:prSet phldrT="[Text]" phldr="1"/>
      <dgm:spPr/>
      <dgm:t>
        <a:bodyPr/>
        <a:lstStyle/>
        <a:p>
          <a:endParaRPr lang="en-US" dirty="0"/>
        </a:p>
      </dgm:t>
    </dgm:pt>
    <dgm:pt modelId="{4F41D4B0-4F1C-4894-BC60-8C61BE0E943B}" type="parTrans" cxnId="{48E484C2-4344-4E37-A31F-6E5AC43510BF}">
      <dgm:prSet/>
      <dgm:spPr/>
      <dgm:t>
        <a:bodyPr/>
        <a:lstStyle/>
        <a:p>
          <a:endParaRPr lang="en-US"/>
        </a:p>
      </dgm:t>
    </dgm:pt>
    <dgm:pt modelId="{79D94088-12C4-4531-8477-61978128589F}" type="sibTrans" cxnId="{48E484C2-4344-4E37-A31F-6E5AC43510BF}">
      <dgm:prSet/>
      <dgm:spPr/>
      <dgm:t>
        <a:bodyPr/>
        <a:lstStyle/>
        <a:p>
          <a:endParaRPr lang="en-US"/>
        </a:p>
      </dgm:t>
    </dgm:pt>
    <dgm:pt modelId="{509F87FF-10FE-414D-87AF-1D9A612C5B61}">
      <dgm:prSet phldrT="[Text]" phldr="1"/>
      <dgm:spPr/>
      <dgm:t>
        <a:bodyPr/>
        <a:lstStyle/>
        <a:p>
          <a:endParaRPr lang="en-US" dirty="0"/>
        </a:p>
      </dgm:t>
    </dgm:pt>
    <dgm:pt modelId="{66D9D00E-E04D-4ACB-8608-60340909FF88}" type="parTrans" cxnId="{4BDFE030-7A72-4E66-A97E-A2C612FE21CF}">
      <dgm:prSet/>
      <dgm:spPr/>
      <dgm:t>
        <a:bodyPr/>
        <a:lstStyle/>
        <a:p>
          <a:endParaRPr lang="en-US"/>
        </a:p>
      </dgm:t>
    </dgm:pt>
    <dgm:pt modelId="{8BDA0972-3A30-4FBF-92EE-834A027B5F13}" type="sibTrans" cxnId="{4BDFE030-7A72-4E66-A97E-A2C612FE21CF}">
      <dgm:prSet/>
      <dgm:spPr/>
      <dgm:t>
        <a:bodyPr/>
        <a:lstStyle/>
        <a:p>
          <a:endParaRPr lang="en-US"/>
        </a:p>
      </dgm:t>
    </dgm:pt>
    <dgm:pt modelId="{670B63CD-7629-4068-8361-0D0AC8C2C695}">
      <dgm:prSet phldrT="[Text]" phldr="1"/>
      <dgm:spPr/>
      <dgm:t>
        <a:bodyPr/>
        <a:lstStyle/>
        <a:p>
          <a:endParaRPr lang="en-US" dirty="0"/>
        </a:p>
      </dgm:t>
    </dgm:pt>
    <dgm:pt modelId="{06AF02D3-92F7-4CC1-9B07-BCD2BDF775D8}" type="parTrans" cxnId="{3A6B19DA-7E65-4FE3-B92A-A1AB8E7A3DFB}">
      <dgm:prSet/>
      <dgm:spPr/>
      <dgm:t>
        <a:bodyPr/>
        <a:lstStyle/>
        <a:p>
          <a:endParaRPr lang="en-US"/>
        </a:p>
      </dgm:t>
    </dgm:pt>
    <dgm:pt modelId="{2C394140-C9F9-453E-ADC5-55878B9B9756}" type="sibTrans" cxnId="{3A6B19DA-7E65-4FE3-B92A-A1AB8E7A3DFB}">
      <dgm:prSet/>
      <dgm:spPr/>
      <dgm:t>
        <a:bodyPr/>
        <a:lstStyle/>
        <a:p>
          <a:endParaRPr lang="en-US"/>
        </a:p>
      </dgm:t>
    </dgm:pt>
    <dgm:pt modelId="{274DB699-B9FD-4A77-B1F1-0D7EC7A49B6D}">
      <dgm:prSet phldrT="[Text]" phldr="1"/>
      <dgm:spPr/>
      <dgm:t>
        <a:bodyPr/>
        <a:lstStyle/>
        <a:p>
          <a:endParaRPr lang="en-US" dirty="0"/>
        </a:p>
      </dgm:t>
    </dgm:pt>
    <dgm:pt modelId="{75101DA0-C5D4-4D0D-92A1-846240999489}" type="parTrans" cxnId="{A09FE14E-2C44-452D-A6EF-F3B1AAADD144}">
      <dgm:prSet/>
      <dgm:spPr/>
      <dgm:t>
        <a:bodyPr/>
        <a:lstStyle/>
        <a:p>
          <a:endParaRPr lang="en-US"/>
        </a:p>
      </dgm:t>
    </dgm:pt>
    <dgm:pt modelId="{DCBAEDD1-F401-4C2D-BFBB-228210AFA142}" type="sibTrans" cxnId="{A09FE14E-2C44-452D-A6EF-F3B1AAADD144}">
      <dgm:prSet/>
      <dgm:spPr/>
      <dgm:t>
        <a:bodyPr/>
        <a:lstStyle/>
        <a:p>
          <a:endParaRPr lang="en-US"/>
        </a:p>
      </dgm:t>
    </dgm:pt>
    <dgm:pt modelId="{6300EC10-4777-4034-91B0-CB0B24455E88}">
      <dgm:prSet phldrT="[Text]" phldr="1"/>
      <dgm:spPr/>
      <dgm:t>
        <a:bodyPr/>
        <a:lstStyle/>
        <a:p>
          <a:endParaRPr lang="en-US" dirty="0"/>
        </a:p>
      </dgm:t>
    </dgm:pt>
    <dgm:pt modelId="{EACCD9E8-8EA7-43DF-B240-72D4E36304A9}" type="parTrans" cxnId="{7CB88720-CF27-4771-97D9-320AEE39B940}">
      <dgm:prSet/>
      <dgm:spPr/>
      <dgm:t>
        <a:bodyPr/>
        <a:lstStyle/>
        <a:p>
          <a:endParaRPr lang="en-US"/>
        </a:p>
      </dgm:t>
    </dgm:pt>
    <dgm:pt modelId="{A8A42B88-2D0D-4658-BC1F-E799A23254D0}" type="sibTrans" cxnId="{7CB88720-CF27-4771-97D9-320AEE39B940}">
      <dgm:prSet/>
      <dgm:spPr/>
      <dgm:t>
        <a:bodyPr/>
        <a:lstStyle/>
        <a:p>
          <a:endParaRPr lang="en-US"/>
        </a:p>
      </dgm:t>
    </dgm:pt>
    <dgm:pt modelId="{076C17D1-14E8-42B1-A89C-78B154D9BE19}">
      <dgm:prSet phldrT="[Text]" phldr="1"/>
      <dgm:spPr/>
      <dgm:t>
        <a:bodyPr/>
        <a:lstStyle/>
        <a:p>
          <a:endParaRPr lang="en-US" dirty="0"/>
        </a:p>
      </dgm:t>
    </dgm:pt>
    <dgm:pt modelId="{5B3B2AFA-BF45-4FC0-A9C5-60A9F8C5D7AF}" type="parTrans" cxnId="{2A8888F5-5AC5-4F74-B603-E037D06DC8F2}">
      <dgm:prSet/>
      <dgm:spPr/>
      <dgm:t>
        <a:bodyPr/>
        <a:lstStyle/>
        <a:p>
          <a:endParaRPr lang="en-US"/>
        </a:p>
      </dgm:t>
    </dgm:pt>
    <dgm:pt modelId="{B7198850-3FB3-4CCF-AEC8-D2BFF34D5C7A}" type="sibTrans" cxnId="{2A8888F5-5AC5-4F74-B603-E037D06DC8F2}">
      <dgm:prSet/>
      <dgm:spPr/>
      <dgm:t>
        <a:bodyPr/>
        <a:lstStyle/>
        <a:p>
          <a:endParaRPr lang="en-US"/>
        </a:p>
      </dgm:t>
    </dgm:pt>
    <dgm:pt modelId="{D2A2BAD9-65AA-44D0-83CB-5C454D53207D}">
      <dgm:prSet phldrT="[Text]" phldr="1"/>
      <dgm:spPr/>
      <dgm:t>
        <a:bodyPr/>
        <a:lstStyle/>
        <a:p>
          <a:endParaRPr lang="en-US"/>
        </a:p>
      </dgm:t>
    </dgm:pt>
    <dgm:pt modelId="{AE097353-BE62-480E-9FE7-F1312A1E1A26}" type="parTrans" cxnId="{78A87F30-0450-499D-8FF5-B093CF4B9DF8}">
      <dgm:prSet/>
      <dgm:spPr/>
      <dgm:t>
        <a:bodyPr/>
        <a:lstStyle/>
        <a:p>
          <a:endParaRPr lang="en-US"/>
        </a:p>
      </dgm:t>
    </dgm:pt>
    <dgm:pt modelId="{02455156-E5E3-4BC4-BAED-B59FBB0CFAB5}" type="sibTrans" cxnId="{78A87F30-0450-499D-8FF5-B093CF4B9DF8}">
      <dgm:prSet/>
      <dgm:spPr/>
      <dgm:t>
        <a:bodyPr/>
        <a:lstStyle/>
        <a:p>
          <a:endParaRPr lang="en-US"/>
        </a:p>
      </dgm:t>
    </dgm:pt>
    <dgm:pt modelId="{F43CC951-6E2B-4AA0-A078-1F2F2FB7A33E}">
      <dgm:prSet phldrT="[Text]" phldr="1"/>
      <dgm:spPr/>
      <dgm:t>
        <a:bodyPr/>
        <a:lstStyle/>
        <a:p>
          <a:endParaRPr lang="en-US"/>
        </a:p>
      </dgm:t>
    </dgm:pt>
    <dgm:pt modelId="{061AF88D-13EC-493B-A05C-AECC2031513B}" type="parTrans" cxnId="{26C6C5D5-86BB-448A-BC03-00E593857AB8}">
      <dgm:prSet/>
      <dgm:spPr/>
      <dgm:t>
        <a:bodyPr/>
        <a:lstStyle/>
        <a:p>
          <a:endParaRPr lang="en-US"/>
        </a:p>
      </dgm:t>
    </dgm:pt>
    <dgm:pt modelId="{D49E03E2-A15B-471C-AA0E-01962F3A647D}" type="sibTrans" cxnId="{26C6C5D5-86BB-448A-BC03-00E593857AB8}">
      <dgm:prSet/>
      <dgm:spPr/>
      <dgm:t>
        <a:bodyPr/>
        <a:lstStyle/>
        <a:p>
          <a:endParaRPr lang="en-US"/>
        </a:p>
      </dgm:t>
    </dgm:pt>
    <dgm:pt modelId="{762EA82E-2E6C-4D07-AE5C-BE6E2C27F85B}">
      <dgm:prSet phldrT="[Text]" phldr="1"/>
      <dgm:spPr/>
      <dgm:t>
        <a:bodyPr/>
        <a:lstStyle/>
        <a:p>
          <a:endParaRPr lang="en-US"/>
        </a:p>
      </dgm:t>
    </dgm:pt>
    <dgm:pt modelId="{D93100A5-9B53-4403-930B-622CB52831BD}" type="parTrans" cxnId="{D4A5C612-5C4B-47F8-9018-FD77B8DB7783}">
      <dgm:prSet/>
      <dgm:spPr/>
      <dgm:t>
        <a:bodyPr/>
        <a:lstStyle/>
        <a:p>
          <a:endParaRPr lang="en-US"/>
        </a:p>
      </dgm:t>
    </dgm:pt>
    <dgm:pt modelId="{EF81E1F6-244C-4559-ABA3-177C89A47D0B}" type="sibTrans" cxnId="{D4A5C612-5C4B-47F8-9018-FD77B8DB7783}">
      <dgm:prSet/>
      <dgm:spPr/>
      <dgm:t>
        <a:bodyPr/>
        <a:lstStyle/>
        <a:p>
          <a:endParaRPr lang="en-US"/>
        </a:p>
      </dgm:t>
    </dgm:pt>
    <dgm:pt modelId="{1585012D-4575-455C-B017-126DCE88AFD9}">
      <dgm:prSet phldrT="[Text]" phldr="1"/>
      <dgm:spPr/>
      <dgm:t>
        <a:bodyPr/>
        <a:lstStyle/>
        <a:p>
          <a:endParaRPr lang="en-US" dirty="0"/>
        </a:p>
      </dgm:t>
    </dgm:pt>
    <dgm:pt modelId="{631BB46D-2B9D-46FC-9E63-49EDD2445302}" type="parTrans" cxnId="{87808943-CA65-4276-A17B-8069FAAC2F00}">
      <dgm:prSet/>
      <dgm:spPr/>
      <dgm:t>
        <a:bodyPr/>
        <a:lstStyle/>
        <a:p>
          <a:endParaRPr lang="en-US"/>
        </a:p>
      </dgm:t>
    </dgm:pt>
    <dgm:pt modelId="{2544A41D-9081-4411-B4C0-0614CF846AC4}" type="sibTrans" cxnId="{87808943-CA65-4276-A17B-8069FAAC2F00}">
      <dgm:prSet/>
      <dgm:spPr/>
      <dgm:t>
        <a:bodyPr/>
        <a:lstStyle/>
        <a:p>
          <a:endParaRPr lang="en-US"/>
        </a:p>
      </dgm:t>
    </dgm:pt>
    <dgm:pt modelId="{8A95F00D-AFA3-47BA-9CB2-FCC3E883591D}">
      <dgm:prSet phldrT="[Text]" phldr="1"/>
      <dgm:spPr/>
      <dgm:t>
        <a:bodyPr/>
        <a:lstStyle/>
        <a:p>
          <a:endParaRPr lang="en-US" dirty="0"/>
        </a:p>
      </dgm:t>
    </dgm:pt>
    <dgm:pt modelId="{ABF7C526-D4B5-45E9-9AD7-E480C8605EB4}" type="parTrans" cxnId="{866261E6-B2B2-4778-AD1B-2213B33A5A02}">
      <dgm:prSet/>
      <dgm:spPr/>
      <dgm:t>
        <a:bodyPr/>
        <a:lstStyle/>
        <a:p>
          <a:endParaRPr lang="en-US"/>
        </a:p>
      </dgm:t>
    </dgm:pt>
    <dgm:pt modelId="{90B686DA-F536-410A-A9F1-92E9327FF8F4}" type="sibTrans" cxnId="{866261E6-B2B2-4778-AD1B-2213B33A5A02}">
      <dgm:prSet/>
      <dgm:spPr/>
      <dgm:t>
        <a:bodyPr/>
        <a:lstStyle/>
        <a:p>
          <a:endParaRPr lang="en-US"/>
        </a:p>
      </dgm:t>
    </dgm:pt>
    <dgm:pt modelId="{FCB4676C-993F-4A18-9EDB-383515ACD993}" type="pres">
      <dgm:prSet presAssocID="{58AF1BD6-EDA5-49EC-A2A8-C18A8C29EBFE}" presName="Name0" presStyleCnt="0">
        <dgm:presLayoutVars>
          <dgm:chMax val="6"/>
          <dgm:chPref val="6"/>
          <dgm:dir/>
        </dgm:presLayoutVars>
      </dgm:prSet>
      <dgm:spPr/>
    </dgm:pt>
    <dgm:pt modelId="{7BFB7D9D-99BD-4C01-9585-D31417DFEA55}" type="pres">
      <dgm:prSet presAssocID="{9FB27DD6-DCE1-4529-A625-D104ED64B8EE}" presName="Image1" presStyleCnt="0"/>
      <dgm:spPr/>
    </dgm:pt>
    <dgm:pt modelId="{59D9D430-B602-4EAF-9E65-448B3F4AF812}" type="pres">
      <dgm:prSet presAssocID="{9FB27DD6-DCE1-4529-A625-D104ED64B8EE}" presName="Image" presStyleLbl="alignImgPlace1" presStyleIdx="0" presStyleCnt="6" custLinFactNeighborX="-51085" custLinFactNeighborY="-82123"/>
      <dgm:spPr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</dgm:spPr>
    </dgm:pt>
    <dgm:pt modelId="{88B25AE4-A18D-4268-A4AF-8C2CF7233FDA}" type="pres">
      <dgm:prSet presAssocID="{9FB27DD6-DCE1-4529-A625-D104ED64B8EE}" presName="Accent1" presStyleCnt="0"/>
      <dgm:spPr/>
    </dgm:pt>
    <dgm:pt modelId="{E4F50D54-1252-4489-935A-E3DB20C6A89C}" type="pres">
      <dgm:prSet presAssocID="{9FB27DD6-DCE1-4529-A625-D104ED64B8EE}" presName="Accent" presStyleLbl="parChTrans1D1" presStyleIdx="0" presStyleCnt="6"/>
      <dgm:spPr/>
    </dgm:pt>
    <dgm:pt modelId="{C52B62B2-D30C-4869-9730-1BEC59AD571F}" type="pres">
      <dgm:prSet presAssocID="{9FB27DD6-DCE1-4529-A625-D104ED64B8EE}" presName="Text1" presStyleLbl="alignImgPlace1" presStyleIdx="0" presStyleCnt="6">
        <dgm:presLayoutVars>
          <dgm:chMax val="0"/>
          <dgm:chPref val="0"/>
          <dgm:bulletEnabled val="1"/>
        </dgm:presLayoutVars>
      </dgm:prSet>
      <dgm:spPr/>
    </dgm:pt>
    <dgm:pt modelId="{BF4852BB-D08C-45FA-9E7E-970D38C4AAB5}" type="pres">
      <dgm:prSet presAssocID="{509F87FF-10FE-414D-87AF-1D9A612C5B61}" presName="Image2" presStyleCnt="0"/>
      <dgm:spPr/>
    </dgm:pt>
    <dgm:pt modelId="{33A08FE9-4DBE-4237-9CE5-1B534E8E7786}" type="pres">
      <dgm:prSet presAssocID="{509F87FF-10FE-414D-87AF-1D9A612C5B61}" presName="Image" presStyleLbl="alignImgPlace1" presStyleIdx="1" presStyleCnt="6" custScaleX="217256" custScaleY="153050" custLinFactX="26177" custLinFactNeighborX="100000" custLinFactNeighborY="5603"/>
      <dgm:spPr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</dgm:spPr>
    </dgm:pt>
    <dgm:pt modelId="{ED9A3EB1-AF0C-4C58-81E0-17CC5B92FB4D}" type="pres">
      <dgm:prSet presAssocID="{509F87FF-10FE-414D-87AF-1D9A612C5B61}" presName="Accent2" presStyleCnt="0"/>
      <dgm:spPr/>
    </dgm:pt>
    <dgm:pt modelId="{59339180-666C-4177-9EFC-EB378326857C}" type="pres">
      <dgm:prSet presAssocID="{509F87FF-10FE-414D-87AF-1D9A612C5B61}" presName="Accent" presStyleLbl="parChTrans1D1" presStyleIdx="1" presStyleCnt="6" custFlipHor="1" custScaleX="217331" custScaleY="132461" custLinFactX="42148" custLinFactNeighborX="100000" custLinFactNeighborY="-9393"/>
      <dgm:spPr/>
    </dgm:pt>
    <dgm:pt modelId="{36F96D90-705B-4B94-915E-307B4262B429}" type="pres">
      <dgm:prSet presAssocID="{509F87FF-10FE-414D-87AF-1D9A612C5B61}" presName="Text2" presStyleLbl="alignImgPlace1" presStyleIdx="1" presStyleCnt="6">
        <dgm:presLayoutVars>
          <dgm:chMax val="0"/>
          <dgm:chPref val="0"/>
          <dgm:bulletEnabled val="1"/>
        </dgm:presLayoutVars>
      </dgm:prSet>
      <dgm:spPr/>
    </dgm:pt>
    <dgm:pt modelId="{75D6DF97-52FB-4242-BF95-9FBFEB871970}" type="pres">
      <dgm:prSet presAssocID="{670B63CD-7629-4068-8361-0D0AC8C2C695}" presName="Image3" presStyleCnt="0"/>
      <dgm:spPr/>
    </dgm:pt>
    <dgm:pt modelId="{3F3C3012-1EE0-4A7E-A1AA-4C4D1F4BF525}" type="pres">
      <dgm:prSet presAssocID="{670B63CD-7629-4068-8361-0D0AC8C2C695}" presName="Image" presStyleLbl="alignImgPlace1" presStyleIdx="2" presStyleCnt="6" custScaleX="150831" custScaleY="163577" custLinFactNeighborX="20297" custLinFactNeighborY="-2148"/>
      <dgm:spPr/>
    </dgm:pt>
    <dgm:pt modelId="{F83D40CE-3565-45F9-B6EB-A6C32C8C410F}" type="pres">
      <dgm:prSet presAssocID="{670B63CD-7629-4068-8361-0D0AC8C2C695}" presName="Accent3" presStyleCnt="0"/>
      <dgm:spPr/>
    </dgm:pt>
    <dgm:pt modelId="{9C4D73D5-5D55-4292-8448-980BA1832995}" type="pres">
      <dgm:prSet presAssocID="{670B63CD-7629-4068-8361-0D0AC8C2C695}" presName="Accent" presStyleLbl="parChTrans1D1" presStyleIdx="2" presStyleCnt="6" custScaleX="174008" custScaleY="197704"/>
      <dgm:spPr/>
    </dgm:pt>
    <dgm:pt modelId="{0F892D37-B690-4D29-B526-9329362040C6}" type="pres">
      <dgm:prSet presAssocID="{670B63CD-7629-4068-8361-0D0AC8C2C695}" presName="Text3" presStyleLbl="alignImgPlace1" presStyleIdx="2" presStyleCnt="6">
        <dgm:presLayoutVars>
          <dgm:chMax val="0"/>
          <dgm:chPref val="0"/>
          <dgm:bulletEnabled val="1"/>
        </dgm:presLayoutVars>
      </dgm:prSet>
      <dgm:spPr/>
    </dgm:pt>
    <dgm:pt modelId="{ED319FA6-640F-4C28-B3DD-1835F6684A98}" type="pres">
      <dgm:prSet presAssocID="{274DB699-B9FD-4A77-B1F1-0D7EC7A49B6D}" presName="Image4" presStyleCnt="0"/>
      <dgm:spPr/>
    </dgm:pt>
    <dgm:pt modelId="{BF5C0E65-07E5-40B0-A35C-2B4E91C06C57}" type="pres">
      <dgm:prSet presAssocID="{274DB699-B9FD-4A77-B1F1-0D7EC7A49B6D}" presName="Image" presStyleLbl="alignImgPlace1" presStyleIdx="3" presStyleCnt="6" custScaleX="209628" custScaleY="163467" custLinFactNeighborX="-17272" custLinFactNeighborY="86562"/>
      <dgm:spPr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</dgm:spPr>
    </dgm:pt>
    <dgm:pt modelId="{013D2E84-ED95-49E7-9EC2-1E6F89E02F4A}" type="pres">
      <dgm:prSet presAssocID="{274DB699-B9FD-4A77-B1F1-0D7EC7A49B6D}" presName="Accent4" presStyleCnt="0"/>
      <dgm:spPr/>
    </dgm:pt>
    <dgm:pt modelId="{C25EB3C8-70DA-45A8-A3B9-47F6AA4AA42A}" type="pres">
      <dgm:prSet presAssocID="{274DB699-B9FD-4A77-B1F1-0D7EC7A49B6D}" presName="Accent" presStyleLbl="parChTrans1D1" presStyleIdx="3" presStyleCnt="6" custScaleX="286805" custScaleY="224519" custLinFactY="2888" custLinFactNeighborX="-26293" custLinFactNeighborY="100000"/>
      <dgm:spPr/>
    </dgm:pt>
    <dgm:pt modelId="{7B63E4AF-687D-47F9-AB4F-18D34947B515}" type="pres">
      <dgm:prSet presAssocID="{274DB699-B9FD-4A77-B1F1-0D7EC7A49B6D}" presName="Text4" presStyleLbl="alignImgPlace1" presStyleIdx="3" presStyleCnt="6">
        <dgm:presLayoutVars>
          <dgm:chMax val="0"/>
          <dgm:chPref val="0"/>
          <dgm:bulletEnabled val="1"/>
        </dgm:presLayoutVars>
      </dgm:prSet>
      <dgm:spPr/>
    </dgm:pt>
    <dgm:pt modelId="{1F129AF4-29A5-4A7E-BBFB-306C54410C76}" type="pres">
      <dgm:prSet presAssocID="{6300EC10-4777-4034-91B0-CB0B24455E88}" presName="Image5" presStyleCnt="0"/>
      <dgm:spPr/>
    </dgm:pt>
    <dgm:pt modelId="{6C1FAACE-C681-4E5B-A85C-F3DFA26CC517}" type="pres">
      <dgm:prSet presAssocID="{6300EC10-4777-4034-91B0-CB0B24455E88}" presName="Image" presStyleLbl="alignImgPlace1" presStyleIdx="4" presStyleCnt="6" custScaleX="198823" custScaleY="126185"/>
      <dgm:spPr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</dgm:spPr>
    </dgm:pt>
    <dgm:pt modelId="{86CE5CDF-613A-4348-A5DE-CD27B6C31B2B}" type="pres">
      <dgm:prSet presAssocID="{6300EC10-4777-4034-91B0-CB0B24455E88}" presName="Accent5" presStyleCnt="0"/>
      <dgm:spPr/>
    </dgm:pt>
    <dgm:pt modelId="{BF81A3D7-3F86-4D5F-B17F-7E63FD357279}" type="pres">
      <dgm:prSet presAssocID="{6300EC10-4777-4034-91B0-CB0B24455E88}" presName="Accent" presStyleLbl="parChTrans1D1" presStyleIdx="4" presStyleCnt="6" custScaleX="195425" custLinFactNeighborX="-7835" custLinFactNeighborY="9009"/>
      <dgm:spPr/>
    </dgm:pt>
    <dgm:pt modelId="{301CE98C-5A2A-4753-8E7A-1C3FEA954431}" type="pres">
      <dgm:prSet presAssocID="{6300EC10-4777-4034-91B0-CB0B24455E88}" presName="Text5" presStyleLbl="alignImgPlace1" presStyleIdx="4" presStyleCnt="6">
        <dgm:presLayoutVars>
          <dgm:chMax val="0"/>
          <dgm:chPref val="0"/>
          <dgm:bulletEnabled val="1"/>
        </dgm:presLayoutVars>
      </dgm:prSet>
      <dgm:spPr/>
    </dgm:pt>
    <dgm:pt modelId="{21E810A3-6A9D-4820-A9F9-D9C08A932E77}" type="pres">
      <dgm:prSet presAssocID="{076C17D1-14E8-42B1-A89C-78B154D9BE19}" presName="Image6" presStyleCnt="0"/>
      <dgm:spPr/>
    </dgm:pt>
    <dgm:pt modelId="{30552D68-E826-4197-9C6E-69A1FF65C234}" type="pres">
      <dgm:prSet presAssocID="{076C17D1-14E8-42B1-A89C-78B154D9BE19}" presName="Image" presStyleLbl="alignImgPlace1" presStyleIdx="5" presStyleCnt="6" custScaleX="229418" custScaleY="224471" custLinFactY="-91280" custLinFactNeighborX="70478" custLinFactNeighborY="-100000"/>
      <dgm:spPr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</dgm:spPr>
    </dgm:pt>
    <dgm:pt modelId="{33434AF2-3B25-46B6-80FD-645CCEF2BF01}" type="pres">
      <dgm:prSet presAssocID="{076C17D1-14E8-42B1-A89C-78B154D9BE19}" presName="Accent6" presStyleCnt="0"/>
      <dgm:spPr/>
    </dgm:pt>
    <dgm:pt modelId="{BB489743-4CE8-465F-BDFB-8A8926EEF9C1}" type="pres">
      <dgm:prSet presAssocID="{076C17D1-14E8-42B1-A89C-78B154D9BE19}" presName="Accent" presStyleLbl="parChTrans1D1" presStyleIdx="5" presStyleCnt="6" custScaleX="276729" custScaleY="292772" custLinFactY="-100000" custLinFactNeighborX="86839" custLinFactNeighborY="-138454"/>
      <dgm:spPr/>
    </dgm:pt>
    <dgm:pt modelId="{C357D765-3775-442F-8975-06FC5C5BBF07}" type="pres">
      <dgm:prSet presAssocID="{076C17D1-14E8-42B1-A89C-78B154D9BE19}" presName="Text6" presStyleLbl="alignImgPlace1" presStyleIdx="5" presStyleCnt="6">
        <dgm:presLayoutVars>
          <dgm:chMax val="0"/>
          <dgm:chPref val="0"/>
          <dgm:bulletEnabled val="1"/>
        </dgm:presLayoutVars>
      </dgm:prSet>
      <dgm:spPr/>
    </dgm:pt>
  </dgm:ptLst>
  <dgm:cxnLst>
    <dgm:cxn modelId="{D4A5C612-5C4B-47F8-9018-FD77B8DB7783}" srcId="{58AF1BD6-EDA5-49EC-A2A8-C18A8C29EBFE}" destId="{762EA82E-2E6C-4D07-AE5C-BE6E2C27F85B}" srcOrd="8" destOrd="0" parTransId="{D93100A5-9B53-4403-930B-622CB52831BD}" sibTransId="{EF81E1F6-244C-4559-ABA3-177C89A47D0B}"/>
    <dgm:cxn modelId="{7CB88720-CF27-4771-97D9-320AEE39B940}" srcId="{58AF1BD6-EDA5-49EC-A2A8-C18A8C29EBFE}" destId="{6300EC10-4777-4034-91B0-CB0B24455E88}" srcOrd="4" destOrd="0" parTransId="{EACCD9E8-8EA7-43DF-B240-72D4E36304A9}" sibTransId="{A8A42B88-2D0D-4658-BC1F-E799A23254D0}"/>
    <dgm:cxn modelId="{13BB0425-EA49-4A25-8453-60F84137CAC8}" type="presOf" srcId="{6300EC10-4777-4034-91B0-CB0B24455E88}" destId="{301CE98C-5A2A-4753-8E7A-1C3FEA954431}" srcOrd="0" destOrd="0" presId="urn:microsoft.com/office/officeart/2011/layout/ThemePictureAccent"/>
    <dgm:cxn modelId="{78A87F30-0450-499D-8FF5-B093CF4B9DF8}" srcId="{58AF1BD6-EDA5-49EC-A2A8-C18A8C29EBFE}" destId="{D2A2BAD9-65AA-44D0-83CB-5C454D53207D}" srcOrd="6" destOrd="0" parTransId="{AE097353-BE62-480E-9FE7-F1312A1E1A26}" sibTransId="{02455156-E5E3-4BC4-BAED-B59FBB0CFAB5}"/>
    <dgm:cxn modelId="{4BDFE030-7A72-4E66-A97E-A2C612FE21CF}" srcId="{58AF1BD6-EDA5-49EC-A2A8-C18A8C29EBFE}" destId="{509F87FF-10FE-414D-87AF-1D9A612C5B61}" srcOrd="1" destOrd="0" parTransId="{66D9D00E-E04D-4ACB-8608-60340909FF88}" sibTransId="{8BDA0972-3A30-4FBF-92EE-834A027B5F13}"/>
    <dgm:cxn modelId="{134BB842-3A65-4FEE-91E5-B76706A778DC}" type="presOf" srcId="{509F87FF-10FE-414D-87AF-1D9A612C5B61}" destId="{36F96D90-705B-4B94-915E-307B4262B429}" srcOrd="0" destOrd="0" presId="urn:microsoft.com/office/officeart/2011/layout/ThemePictureAccent"/>
    <dgm:cxn modelId="{87808943-CA65-4276-A17B-8069FAAC2F00}" srcId="{58AF1BD6-EDA5-49EC-A2A8-C18A8C29EBFE}" destId="{1585012D-4575-455C-B017-126DCE88AFD9}" srcOrd="9" destOrd="0" parTransId="{631BB46D-2B9D-46FC-9E63-49EDD2445302}" sibTransId="{2544A41D-9081-4411-B4C0-0614CF846AC4}"/>
    <dgm:cxn modelId="{A09FE14E-2C44-452D-A6EF-F3B1AAADD144}" srcId="{58AF1BD6-EDA5-49EC-A2A8-C18A8C29EBFE}" destId="{274DB699-B9FD-4A77-B1F1-0D7EC7A49B6D}" srcOrd="3" destOrd="0" parTransId="{75101DA0-C5D4-4D0D-92A1-846240999489}" sibTransId="{DCBAEDD1-F401-4C2D-BFBB-228210AFA142}"/>
    <dgm:cxn modelId="{C6A09795-AB58-4F0F-A477-7FE88DFF1294}" type="presOf" srcId="{076C17D1-14E8-42B1-A89C-78B154D9BE19}" destId="{C357D765-3775-442F-8975-06FC5C5BBF07}" srcOrd="0" destOrd="0" presId="urn:microsoft.com/office/officeart/2011/layout/ThemePictureAccent"/>
    <dgm:cxn modelId="{C19D1BA5-AA4A-41AC-B7A5-66DF2A49ABCD}" type="presOf" srcId="{274DB699-B9FD-4A77-B1F1-0D7EC7A49B6D}" destId="{7B63E4AF-687D-47F9-AB4F-18D34947B515}" srcOrd="0" destOrd="0" presId="urn:microsoft.com/office/officeart/2011/layout/ThemePictureAccent"/>
    <dgm:cxn modelId="{48E484C2-4344-4E37-A31F-6E5AC43510BF}" srcId="{58AF1BD6-EDA5-49EC-A2A8-C18A8C29EBFE}" destId="{9FB27DD6-DCE1-4529-A625-D104ED64B8EE}" srcOrd="0" destOrd="0" parTransId="{4F41D4B0-4F1C-4894-BC60-8C61BE0E943B}" sibTransId="{79D94088-12C4-4531-8477-61978128589F}"/>
    <dgm:cxn modelId="{26C6C5D5-86BB-448A-BC03-00E593857AB8}" srcId="{58AF1BD6-EDA5-49EC-A2A8-C18A8C29EBFE}" destId="{F43CC951-6E2B-4AA0-A078-1F2F2FB7A33E}" srcOrd="7" destOrd="0" parTransId="{061AF88D-13EC-493B-A05C-AECC2031513B}" sibTransId="{D49E03E2-A15B-471C-AA0E-01962F3A647D}"/>
    <dgm:cxn modelId="{D73215D7-82ED-4FE0-855B-F7CE81AF30F9}" type="presOf" srcId="{58AF1BD6-EDA5-49EC-A2A8-C18A8C29EBFE}" destId="{FCB4676C-993F-4A18-9EDB-383515ACD993}" srcOrd="0" destOrd="0" presId="urn:microsoft.com/office/officeart/2011/layout/ThemePictureAccent"/>
    <dgm:cxn modelId="{3A6B19DA-7E65-4FE3-B92A-A1AB8E7A3DFB}" srcId="{58AF1BD6-EDA5-49EC-A2A8-C18A8C29EBFE}" destId="{670B63CD-7629-4068-8361-0D0AC8C2C695}" srcOrd="2" destOrd="0" parTransId="{06AF02D3-92F7-4CC1-9B07-BCD2BDF775D8}" sibTransId="{2C394140-C9F9-453E-ADC5-55878B9B9756}"/>
    <dgm:cxn modelId="{8379A4E3-88B5-4CF6-A561-545C17281FE5}" type="presOf" srcId="{9FB27DD6-DCE1-4529-A625-D104ED64B8EE}" destId="{C52B62B2-D30C-4869-9730-1BEC59AD571F}" srcOrd="0" destOrd="0" presId="urn:microsoft.com/office/officeart/2011/layout/ThemePictureAccent"/>
    <dgm:cxn modelId="{866261E6-B2B2-4778-AD1B-2213B33A5A02}" srcId="{58AF1BD6-EDA5-49EC-A2A8-C18A8C29EBFE}" destId="{8A95F00D-AFA3-47BA-9CB2-FCC3E883591D}" srcOrd="10" destOrd="0" parTransId="{ABF7C526-D4B5-45E9-9AD7-E480C8605EB4}" sibTransId="{90B686DA-F536-410A-A9F1-92E9327FF8F4}"/>
    <dgm:cxn modelId="{2A8888F5-5AC5-4F74-B603-E037D06DC8F2}" srcId="{58AF1BD6-EDA5-49EC-A2A8-C18A8C29EBFE}" destId="{076C17D1-14E8-42B1-A89C-78B154D9BE19}" srcOrd="5" destOrd="0" parTransId="{5B3B2AFA-BF45-4FC0-A9C5-60A9F8C5D7AF}" sibTransId="{B7198850-3FB3-4CCF-AEC8-D2BFF34D5C7A}"/>
    <dgm:cxn modelId="{09F854FF-20E5-4D67-BE56-66A34725F6ED}" type="presOf" srcId="{670B63CD-7629-4068-8361-0D0AC8C2C695}" destId="{0F892D37-B690-4D29-B526-9329362040C6}" srcOrd="0" destOrd="0" presId="urn:microsoft.com/office/officeart/2011/layout/ThemePictureAccent"/>
    <dgm:cxn modelId="{43B4C956-9570-4045-AB45-93B973A5E36C}" type="presParOf" srcId="{FCB4676C-993F-4A18-9EDB-383515ACD993}" destId="{7BFB7D9D-99BD-4C01-9585-D31417DFEA55}" srcOrd="0" destOrd="0" presId="urn:microsoft.com/office/officeart/2011/layout/ThemePictureAccent"/>
    <dgm:cxn modelId="{EF6B2693-3C42-4F34-84C9-5F35B4B1F83B}" type="presParOf" srcId="{7BFB7D9D-99BD-4C01-9585-D31417DFEA55}" destId="{59D9D430-B602-4EAF-9E65-448B3F4AF812}" srcOrd="0" destOrd="0" presId="urn:microsoft.com/office/officeart/2011/layout/ThemePictureAccent"/>
    <dgm:cxn modelId="{3C0BFDF6-D853-4CBD-8768-DFD348F34371}" type="presParOf" srcId="{FCB4676C-993F-4A18-9EDB-383515ACD993}" destId="{88B25AE4-A18D-4268-A4AF-8C2CF7233FDA}" srcOrd="1" destOrd="0" presId="urn:microsoft.com/office/officeart/2011/layout/ThemePictureAccent"/>
    <dgm:cxn modelId="{6C21B2D4-99D7-4E62-8DF6-269F425AE478}" type="presParOf" srcId="{88B25AE4-A18D-4268-A4AF-8C2CF7233FDA}" destId="{E4F50D54-1252-4489-935A-E3DB20C6A89C}" srcOrd="0" destOrd="0" presId="urn:microsoft.com/office/officeart/2011/layout/ThemePictureAccent"/>
    <dgm:cxn modelId="{C837C95B-E278-4ABD-9079-8AD3802E311C}" type="presParOf" srcId="{FCB4676C-993F-4A18-9EDB-383515ACD993}" destId="{C52B62B2-D30C-4869-9730-1BEC59AD571F}" srcOrd="2" destOrd="0" presId="urn:microsoft.com/office/officeart/2011/layout/ThemePictureAccent"/>
    <dgm:cxn modelId="{00AE74C7-7540-4F30-9B39-ECF66924975A}" type="presParOf" srcId="{FCB4676C-993F-4A18-9EDB-383515ACD993}" destId="{BF4852BB-D08C-45FA-9E7E-970D38C4AAB5}" srcOrd="3" destOrd="0" presId="urn:microsoft.com/office/officeart/2011/layout/ThemePictureAccent"/>
    <dgm:cxn modelId="{D164F497-5F25-4F77-B479-92D3E1F16062}" type="presParOf" srcId="{BF4852BB-D08C-45FA-9E7E-970D38C4AAB5}" destId="{33A08FE9-4DBE-4237-9CE5-1B534E8E7786}" srcOrd="0" destOrd="0" presId="urn:microsoft.com/office/officeart/2011/layout/ThemePictureAccent"/>
    <dgm:cxn modelId="{E09BCB71-9051-4F9E-9832-D6DE8CA183C6}" type="presParOf" srcId="{FCB4676C-993F-4A18-9EDB-383515ACD993}" destId="{ED9A3EB1-AF0C-4C58-81E0-17CC5B92FB4D}" srcOrd="4" destOrd="0" presId="urn:microsoft.com/office/officeart/2011/layout/ThemePictureAccent"/>
    <dgm:cxn modelId="{EB62F1A0-C581-4D50-B37F-5FB064BD81B0}" type="presParOf" srcId="{ED9A3EB1-AF0C-4C58-81E0-17CC5B92FB4D}" destId="{59339180-666C-4177-9EFC-EB378326857C}" srcOrd="0" destOrd="0" presId="urn:microsoft.com/office/officeart/2011/layout/ThemePictureAccent"/>
    <dgm:cxn modelId="{F1FA8FB6-0734-40EE-A75E-1FE260745BE8}" type="presParOf" srcId="{FCB4676C-993F-4A18-9EDB-383515ACD993}" destId="{36F96D90-705B-4B94-915E-307B4262B429}" srcOrd="5" destOrd="0" presId="urn:microsoft.com/office/officeart/2011/layout/ThemePictureAccent"/>
    <dgm:cxn modelId="{39153827-BC91-41F8-8C00-38C01569C0C6}" type="presParOf" srcId="{FCB4676C-993F-4A18-9EDB-383515ACD993}" destId="{75D6DF97-52FB-4242-BF95-9FBFEB871970}" srcOrd="6" destOrd="0" presId="urn:microsoft.com/office/officeart/2011/layout/ThemePictureAccent"/>
    <dgm:cxn modelId="{5A87A8F5-7D80-47EF-9F3E-2A1B00223DE4}" type="presParOf" srcId="{75D6DF97-52FB-4242-BF95-9FBFEB871970}" destId="{3F3C3012-1EE0-4A7E-A1AA-4C4D1F4BF525}" srcOrd="0" destOrd="0" presId="urn:microsoft.com/office/officeart/2011/layout/ThemePictureAccent"/>
    <dgm:cxn modelId="{9E8E92AB-95BC-43E0-935D-73BC5F8F49AF}" type="presParOf" srcId="{FCB4676C-993F-4A18-9EDB-383515ACD993}" destId="{F83D40CE-3565-45F9-B6EB-A6C32C8C410F}" srcOrd="7" destOrd="0" presId="urn:microsoft.com/office/officeart/2011/layout/ThemePictureAccent"/>
    <dgm:cxn modelId="{5DFDFC47-7383-4C46-AE09-2415BCE2A1BB}" type="presParOf" srcId="{F83D40CE-3565-45F9-B6EB-A6C32C8C410F}" destId="{9C4D73D5-5D55-4292-8448-980BA1832995}" srcOrd="0" destOrd="0" presId="urn:microsoft.com/office/officeart/2011/layout/ThemePictureAccent"/>
    <dgm:cxn modelId="{A19912D9-50C2-4C0F-BB0D-8708A08643BF}" type="presParOf" srcId="{FCB4676C-993F-4A18-9EDB-383515ACD993}" destId="{0F892D37-B690-4D29-B526-9329362040C6}" srcOrd="8" destOrd="0" presId="urn:microsoft.com/office/officeart/2011/layout/ThemePictureAccent"/>
    <dgm:cxn modelId="{82BF5BBC-6E20-45DF-9F3A-C6E7753D684F}" type="presParOf" srcId="{FCB4676C-993F-4A18-9EDB-383515ACD993}" destId="{ED319FA6-640F-4C28-B3DD-1835F6684A98}" srcOrd="9" destOrd="0" presId="urn:microsoft.com/office/officeart/2011/layout/ThemePictureAccent"/>
    <dgm:cxn modelId="{CA5BA311-37A8-4F7C-B69B-2D0421F27536}" type="presParOf" srcId="{ED319FA6-640F-4C28-B3DD-1835F6684A98}" destId="{BF5C0E65-07E5-40B0-A35C-2B4E91C06C57}" srcOrd="0" destOrd="0" presId="urn:microsoft.com/office/officeart/2011/layout/ThemePictureAccent"/>
    <dgm:cxn modelId="{97EFC3EF-6293-4A3D-AFA9-17CCE9DC8728}" type="presParOf" srcId="{FCB4676C-993F-4A18-9EDB-383515ACD993}" destId="{013D2E84-ED95-49E7-9EC2-1E6F89E02F4A}" srcOrd="10" destOrd="0" presId="urn:microsoft.com/office/officeart/2011/layout/ThemePictureAccent"/>
    <dgm:cxn modelId="{74CC49EE-8033-47B5-AF0C-25592FFE74D0}" type="presParOf" srcId="{013D2E84-ED95-49E7-9EC2-1E6F89E02F4A}" destId="{C25EB3C8-70DA-45A8-A3B9-47F6AA4AA42A}" srcOrd="0" destOrd="0" presId="urn:microsoft.com/office/officeart/2011/layout/ThemePictureAccent"/>
    <dgm:cxn modelId="{89647562-3783-45B4-B298-40184AD9B72A}" type="presParOf" srcId="{FCB4676C-993F-4A18-9EDB-383515ACD993}" destId="{7B63E4AF-687D-47F9-AB4F-18D34947B515}" srcOrd="11" destOrd="0" presId="urn:microsoft.com/office/officeart/2011/layout/ThemePictureAccent"/>
    <dgm:cxn modelId="{852ED18A-7C91-42D9-9329-6BA470266B29}" type="presParOf" srcId="{FCB4676C-993F-4A18-9EDB-383515ACD993}" destId="{1F129AF4-29A5-4A7E-BBFB-306C54410C76}" srcOrd="12" destOrd="0" presId="urn:microsoft.com/office/officeart/2011/layout/ThemePictureAccent"/>
    <dgm:cxn modelId="{D70CE25C-D01F-489F-B2A5-E0431B3C6A3D}" type="presParOf" srcId="{1F129AF4-29A5-4A7E-BBFB-306C54410C76}" destId="{6C1FAACE-C681-4E5B-A85C-F3DFA26CC517}" srcOrd="0" destOrd="0" presId="urn:microsoft.com/office/officeart/2011/layout/ThemePictureAccent"/>
    <dgm:cxn modelId="{1A2F513B-37FA-4D3C-BF33-379819D22135}" type="presParOf" srcId="{FCB4676C-993F-4A18-9EDB-383515ACD993}" destId="{86CE5CDF-613A-4348-A5DE-CD27B6C31B2B}" srcOrd="13" destOrd="0" presId="urn:microsoft.com/office/officeart/2011/layout/ThemePictureAccent"/>
    <dgm:cxn modelId="{9DCAAF4D-F425-45EC-8625-76595119BCB2}" type="presParOf" srcId="{86CE5CDF-613A-4348-A5DE-CD27B6C31B2B}" destId="{BF81A3D7-3F86-4D5F-B17F-7E63FD357279}" srcOrd="0" destOrd="0" presId="urn:microsoft.com/office/officeart/2011/layout/ThemePictureAccent"/>
    <dgm:cxn modelId="{32298D39-B3C1-47AB-B859-F313F37F7A56}" type="presParOf" srcId="{FCB4676C-993F-4A18-9EDB-383515ACD993}" destId="{301CE98C-5A2A-4753-8E7A-1C3FEA954431}" srcOrd="14" destOrd="0" presId="urn:microsoft.com/office/officeart/2011/layout/ThemePictureAccent"/>
    <dgm:cxn modelId="{245764DD-52F6-448D-B3CF-5967B7590692}" type="presParOf" srcId="{FCB4676C-993F-4A18-9EDB-383515ACD993}" destId="{21E810A3-6A9D-4820-A9F9-D9C08A932E77}" srcOrd="15" destOrd="0" presId="urn:microsoft.com/office/officeart/2011/layout/ThemePictureAccent"/>
    <dgm:cxn modelId="{C33558B3-A86E-42E0-A512-94ED325CB7A0}" type="presParOf" srcId="{21E810A3-6A9D-4820-A9F9-D9C08A932E77}" destId="{30552D68-E826-4197-9C6E-69A1FF65C234}" srcOrd="0" destOrd="0" presId="urn:microsoft.com/office/officeart/2011/layout/ThemePictureAccent"/>
    <dgm:cxn modelId="{60A1541A-1357-4066-B46A-84B5A8E66D4D}" type="presParOf" srcId="{FCB4676C-993F-4A18-9EDB-383515ACD993}" destId="{33434AF2-3B25-46B6-80FD-645CCEF2BF01}" srcOrd="16" destOrd="0" presId="urn:microsoft.com/office/officeart/2011/layout/ThemePictureAccent"/>
    <dgm:cxn modelId="{37A89929-02E6-4F23-B528-445682FB4496}" type="presParOf" srcId="{33434AF2-3B25-46B6-80FD-645CCEF2BF01}" destId="{BB489743-4CE8-465F-BDFB-8A8926EEF9C1}" srcOrd="0" destOrd="0" presId="urn:microsoft.com/office/officeart/2011/layout/ThemePictureAccent"/>
    <dgm:cxn modelId="{BC52F14F-10A6-430D-A9AD-196AA7826C1E}" type="presParOf" srcId="{FCB4676C-993F-4A18-9EDB-383515ACD993}" destId="{C357D765-3775-442F-8975-06FC5C5BBF07}" srcOrd="17" destOrd="0" presId="urn:microsoft.com/office/officeart/2011/layout/ThemePictureAccent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9D9D430-B602-4EAF-9E65-448B3F4AF812}">
      <dsp:nvSpPr>
        <dsp:cNvPr id="0" name=""/>
        <dsp:cNvSpPr/>
      </dsp:nvSpPr>
      <dsp:spPr>
        <a:xfrm>
          <a:off x="0" y="0"/>
          <a:ext cx="4087842" cy="2521554"/>
        </a:xfrm>
        <a:prstGeom prst="rect">
          <a:avLst/>
        </a:prstGeom>
        <a:blipFill>
          <a:blip xmlns:r="http://schemas.openxmlformats.org/officeDocument/2006/relationships" r:embed="rId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1000" b="-11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E4F50D54-1252-4489-935A-E3DB20C6A89C}">
      <dsp:nvSpPr>
        <dsp:cNvPr id="0" name=""/>
        <dsp:cNvSpPr/>
      </dsp:nvSpPr>
      <dsp:spPr>
        <a:xfrm>
          <a:off x="2165504" y="2066387"/>
          <a:ext cx="3693860" cy="2125482"/>
        </a:xfrm>
        <a:prstGeom prst="rect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52B62B2-D30C-4869-9730-1BEC59AD571F}">
      <dsp:nvSpPr>
        <dsp:cNvPr id="0" name=""/>
        <dsp:cNvSpPr/>
      </dsp:nvSpPr>
      <dsp:spPr>
        <a:xfrm>
          <a:off x="2165504" y="3553318"/>
          <a:ext cx="3693860" cy="64278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68580" tIns="22860" rIns="68580" bIns="0" numCol="1" spcCol="1270" anchor="b" anchorCtr="0">
          <a:noAutofit/>
        </a:bodyPr>
        <a:lstStyle/>
        <a:p>
          <a:pPr marL="0" lvl="0" indent="0" algn="r" defTabSz="1600200">
            <a:lnSpc>
              <a:spcPct val="10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3600" kern="1200" dirty="0"/>
        </a:p>
      </dsp:txBody>
      <dsp:txXfrm>
        <a:off x="2165504" y="3553318"/>
        <a:ext cx="3693860" cy="642784"/>
      </dsp:txXfrm>
    </dsp:sp>
    <dsp:sp modelId="{33A08FE9-4DBE-4237-9CE5-1B534E8E7786}">
      <dsp:nvSpPr>
        <dsp:cNvPr id="0" name=""/>
        <dsp:cNvSpPr/>
      </dsp:nvSpPr>
      <dsp:spPr>
        <a:xfrm>
          <a:off x="5475136" y="-231845"/>
          <a:ext cx="3475823" cy="2497862"/>
        </a:xfrm>
        <a:prstGeom prst="rect">
          <a:avLst/>
        </a:prstGeom>
        <a:blipFill>
          <a:blip xmlns:r="http://schemas.openxmlformats.org/officeDocument/2006/relationships"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3000" b="-13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59339180-666C-4177-9EFC-EB378326857C}">
      <dsp:nvSpPr>
        <dsp:cNvPr id="0" name=""/>
        <dsp:cNvSpPr/>
      </dsp:nvSpPr>
      <dsp:spPr>
        <a:xfrm flipH="1">
          <a:off x="5734480" y="-23917"/>
          <a:ext cx="3046534" cy="1899117"/>
        </a:xfrm>
        <a:prstGeom prst="rect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6F96D90-705B-4B94-915E-307B4262B429}">
      <dsp:nvSpPr>
        <dsp:cNvPr id="0" name=""/>
        <dsp:cNvSpPr/>
      </dsp:nvSpPr>
      <dsp:spPr>
        <a:xfrm>
          <a:off x="4562776" y="1213775"/>
          <a:ext cx="1401794" cy="42872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49530" tIns="16510" rIns="49530" bIns="0" numCol="1" spcCol="1270" anchor="b" anchorCtr="0">
          <a:noAutofit/>
        </a:bodyPr>
        <a:lstStyle/>
        <a:p>
          <a:pPr marL="0" lvl="0" indent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4562776" y="1213775"/>
        <a:ext cx="1401794" cy="428724"/>
      </dsp:txXfrm>
    </dsp:sp>
    <dsp:sp modelId="{3F3C3012-1EE0-4A7E-A1AA-4C4D1F4BF525}">
      <dsp:nvSpPr>
        <dsp:cNvPr id="0" name=""/>
        <dsp:cNvSpPr/>
      </dsp:nvSpPr>
      <dsp:spPr>
        <a:xfrm>
          <a:off x="6015834" y="2444320"/>
          <a:ext cx="2935125" cy="1967384"/>
        </a:xfrm>
        <a:prstGeom prst="rect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9C4D73D5-5D55-4292-8448-980BA1832995}">
      <dsp:nvSpPr>
        <dsp:cNvPr id="0" name=""/>
        <dsp:cNvSpPr/>
      </dsp:nvSpPr>
      <dsp:spPr>
        <a:xfrm>
          <a:off x="5640659" y="2461297"/>
          <a:ext cx="3041468" cy="1986912"/>
        </a:xfrm>
        <a:prstGeom prst="rect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0F892D37-B690-4D29-B526-9329362040C6}">
      <dsp:nvSpPr>
        <dsp:cNvPr id="0" name=""/>
        <dsp:cNvSpPr/>
      </dsp:nvSpPr>
      <dsp:spPr>
        <a:xfrm>
          <a:off x="6287448" y="3529130"/>
          <a:ext cx="1747890" cy="42872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49530" tIns="16510" rIns="49530" bIns="0" numCol="1" spcCol="1270" anchor="b" anchorCtr="0">
          <a:noAutofit/>
        </a:bodyPr>
        <a:lstStyle/>
        <a:p>
          <a:pPr marL="0" lvl="0" indent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6287448" y="3529130"/>
        <a:ext cx="1747890" cy="428724"/>
      </dsp:txXfrm>
    </dsp:sp>
    <dsp:sp modelId="{BF5C0E65-07E5-40B0-A35C-2B4E91C06C57}">
      <dsp:nvSpPr>
        <dsp:cNvPr id="0" name=""/>
        <dsp:cNvSpPr/>
      </dsp:nvSpPr>
      <dsp:spPr>
        <a:xfrm>
          <a:off x="190038" y="3900681"/>
          <a:ext cx="2001624" cy="1585501"/>
        </a:xfrm>
        <a:prstGeom prst="rect">
          <a:avLst/>
        </a:prstGeom>
        <a:blipFill>
          <a:blip xmlns:r="http://schemas.openxmlformats.org/officeDocument/2006/relationships"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l="-15000" r="-15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C25EB3C8-70DA-45A8-A3B9-47F6AA4AA42A}">
      <dsp:nvSpPr>
        <dsp:cNvPr id="0" name=""/>
        <dsp:cNvSpPr/>
      </dsp:nvSpPr>
      <dsp:spPr>
        <a:xfrm>
          <a:off x="69474" y="3785792"/>
          <a:ext cx="2174604" cy="1739139"/>
        </a:xfrm>
        <a:prstGeom prst="rect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7B63E4AF-687D-47F9-AB4F-18D34947B515}">
      <dsp:nvSpPr>
        <dsp:cNvPr id="0" name=""/>
        <dsp:cNvSpPr/>
      </dsp:nvSpPr>
      <dsp:spPr>
        <a:xfrm>
          <a:off x="977025" y="3817567"/>
          <a:ext cx="758217" cy="42872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40005" tIns="13335" rIns="40005" bIns="0" numCol="1" spcCol="1270" anchor="b" anchorCtr="0">
          <a:noAutofit/>
        </a:bodyPr>
        <a:lstStyle/>
        <a:p>
          <a:pPr marL="0" lvl="0" indent="0" algn="r" defTabSz="93345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100" kern="1200" dirty="0"/>
        </a:p>
      </dsp:txBody>
      <dsp:txXfrm>
        <a:off x="977025" y="3817567"/>
        <a:ext cx="758217" cy="428724"/>
      </dsp:txXfrm>
    </dsp:sp>
    <dsp:sp modelId="{6C1FAACE-C681-4E5B-A85C-F3DFA26CC517}">
      <dsp:nvSpPr>
        <dsp:cNvPr id="0" name=""/>
        <dsp:cNvSpPr/>
      </dsp:nvSpPr>
      <dsp:spPr>
        <a:xfrm>
          <a:off x="4608952" y="4310772"/>
          <a:ext cx="3343931" cy="2059410"/>
        </a:xfrm>
        <a:prstGeom prst="rect">
          <a:avLst/>
        </a:prstGeom>
        <a:blipFill>
          <a:blip xmlns:r="http://schemas.openxmlformats.org/officeDocument/2006/relationships"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F81A3D7-3F86-4D5F-B17F-7E63FD357279}">
      <dsp:nvSpPr>
        <dsp:cNvPr id="0" name=""/>
        <dsp:cNvSpPr/>
      </dsp:nvSpPr>
      <dsp:spPr>
        <a:xfrm>
          <a:off x="4712282" y="4624827"/>
          <a:ext cx="2899684" cy="1433718"/>
        </a:xfrm>
        <a:prstGeom prst="rect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301CE98C-5A2A-4753-8E7A-1C3FEA954431}">
      <dsp:nvSpPr>
        <dsp:cNvPr id="0" name=""/>
        <dsp:cNvSpPr/>
      </dsp:nvSpPr>
      <dsp:spPr>
        <a:xfrm>
          <a:off x="5536486" y="5629821"/>
          <a:ext cx="1483783" cy="42872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49530" tIns="16510" rIns="49530" bIns="0" numCol="1" spcCol="1270" anchor="b" anchorCtr="0">
          <a:noAutofit/>
        </a:bodyPr>
        <a:lstStyle/>
        <a:p>
          <a:pPr marL="0" lvl="0" indent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5536486" y="5629821"/>
        <a:ext cx="1483783" cy="428724"/>
      </dsp:txXfrm>
    </dsp:sp>
    <dsp:sp modelId="{30552D68-E826-4197-9C6E-69A1FF65C234}">
      <dsp:nvSpPr>
        <dsp:cNvPr id="0" name=""/>
        <dsp:cNvSpPr/>
      </dsp:nvSpPr>
      <dsp:spPr>
        <a:xfrm>
          <a:off x="2072781" y="2065547"/>
          <a:ext cx="3930074" cy="2177192"/>
        </a:xfrm>
        <a:prstGeom prst="rect">
          <a:avLst/>
        </a:prstGeom>
        <a:blipFill>
          <a:blip xmlns:r="http://schemas.openxmlformats.org/officeDocument/2006/relationships"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 t="-16000" b="-16000"/>
          </a:stretch>
        </a:blipFill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>
          <a:bevelT w="63500" h="25400"/>
        </a:sp3d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</dsp:sp>
    <dsp:sp modelId="{BB489743-4CE8-465F-BDFB-8A8926EEF9C1}">
      <dsp:nvSpPr>
        <dsp:cNvPr id="0" name=""/>
        <dsp:cNvSpPr/>
      </dsp:nvSpPr>
      <dsp:spPr>
        <a:xfrm>
          <a:off x="2050938" y="2031133"/>
          <a:ext cx="4198421" cy="2267832"/>
        </a:xfrm>
        <a:prstGeom prst="rect">
          <a:avLst/>
        </a:prstGeom>
        <a:noFill/>
        <a:ln w="28575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C357D765-3775-442F-8975-06FC5C5BBF07}">
      <dsp:nvSpPr>
        <dsp:cNvPr id="0" name=""/>
        <dsp:cNvSpPr/>
      </dsp:nvSpPr>
      <dsp:spPr>
        <a:xfrm>
          <a:off x="2074082" y="4970710"/>
          <a:ext cx="1517159" cy="428724"/>
        </a:xfrm>
        <a:prstGeom prst="rect">
          <a:avLst/>
        </a:prstGeom>
        <a:noFill/>
        <a:ln>
          <a:noFill/>
        </a:ln>
        <a:effectLst>
          <a:outerShdw blurRad="40000" dist="23000" dir="5400000" rotWithShape="0">
            <a:srgbClr val="000000">
              <a:alpha val="35000"/>
            </a:srgbClr>
          </a:outerShdw>
        </a:effectLst>
        <a:scene3d>
          <a:camera prst="orthographicFront">
            <a:rot lat="0" lon="0" rev="0"/>
          </a:camera>
          <a:lightRig rig="threePt" dir="t">
            <a:rot lat="0" lon="0" rev="1200000"/>
          </a:lightRig>
        </a:scene3d>
        <a:sp3d/>
      </dsp:spPr>
      <dsp:style>
        <a:lnRef idx="0">
          <a:scrgbClr r="0" g="0" b="0"/>
        </a:lnRef>
        <a:fillRef idx="1">
          <a:scrgbClr r="0" g="0" b="0"/>
        </a:fillRef>
        <a:effectRef idx="3">
          <a:scrgbClr r="0" g="0" b="0"/>
        </a:effectRef>
        <a:fontRef idx="minor"/>
      </dsp:style>
      <dsp:txBody>
        <a:bodyPr spcFirstLastPara="0" vert="horz" wrap="square" lIns="49530" tIns="16510" rIns="49530" bIns="0" numCol="1" spcCol="1270" anchor="b" anchorCtr="0">
          <a:noAutofit/>
        </a:bodyPr>
        <a:lstStyle/>
        <a:p>
          <a:pPr marL="0" lvl="0" indent="0" algn="r" defTabSz="11557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US" sz="2600" kern="1200" dirty="0"/>
        </a:p>
      </dsp:txBody>
      <dsp:txXfrm>
        <a:off x="2074082" y="4970710"/>
        <a:ext cx="1517159" cy="428724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11/layout/ThemePictureAccent">
  <dgm:title val="Theme Picture Accent"/>
  <dgm:desc val="Use to show a group of pictures with the first picture being centered and the largest. Can contain up to six Level 1 pictures. Unused pictures do not appear, but remain available if you switch layouts.  Works best with small amounts of text."/>
  <dgm:catLst>
    <dgm:cat type="picture" pri="13250"/>
    <dgm:cat type="officeonline" pri="4000"/>
  </dgm:catLst>
  <dgm:samp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  <dgm:pt modelId="50">
          <dgm:prSet phldr="1"/>
        </dgm:pt>
        <dgm:pt modelId="60">
          <dgm:prSet phldr="1"/>
        </dgm:pt>
      </dgm:ptLst>
      <dgm:cxnLst>
        <dgm:cxn modelId="70" srcId="0" destId="10" srcOrd="0" destOrd="0"/>
        <dgm:cxn modelId="80" srcId="0" destId="20" srcOrd="1" destOrd="0"/>
        <dgm:cxn modelId="90" srcId="0" destId="30" srcOrd="2" destOrd="0"/>
        <dgm:cxn modelId="100" srcId="0" destId="40" srcOrd="3" destOrd="0"/>
        <dgm:cxn modelId="110" srcId="0" destId="50" srcOrd="4" destOrd="0"/>
        <dgm:cxn modelId="120" srcId="0" destId="60" srcOrd="5" destOrd="0"/>
      </dgm:cxnLst>
      <dgm:bg/>
      <dgm:whole/>
    </dgm:dataModel>
  </dgm:sampData>
  <dgm:styleData>
    <dgm:dataModel>
      <dgm:ptLst>
        <dgm:pt modelId="0" type="doc"/>
        <dgm:pt modelId="10">
          <dgm:prSet phldr="1"/>
        </dgm:pt>
        <dgm:pt modelId="20">
          <dgm:prSet phldr="1"/>
        </dgm:pt>
      </dgm:ptLst>
      <dgm:cxnLst>
        <dgm:cxn modelId="30" srcId="0" destId="10" srcOrd="0" destOrd="0"/>
        <dgm:cxn modelId="40" srcId="0" destId="20" srcOrd="1" destOrd="0"/>
      </dgm:cxnLst>
      <dgm:bg/>
      <dgm:whole/>
    </dgm:dataModel>
  </dgm:styleData>
  <dgm:clrData>
    <dgm:dataModel>
      <dgm:ptLst>
        <dgm:pt modelId="0" type="doc"/>
        <dgm:pt modelId="10">
          <dgm:prSet phldr="1"/>
        </dgm:pt>
        <dgm:pt modelId="20">
          <dgm:prSet phldr="1"/>
        </dgm:pt>
        <dgm:pt modelId="30">
          <dgm:prSet phldr="1"/>
        </dgm:pt>
        <dgm:pt modelId="40">
          <dgm:prSet phldr="1"/>
        </dgm:pt>
      </dgm:ptLst>
      <dgm:cxnLst>
        <dgm:cxn modelId="50" srcId="0" destId="10" srcOrd="0" destOrd="0"/>
        <dgm:cxn modelId="60" srcId="0" destId="20" srcOrd="1" destOrd="0"/>
        <dgm:cxn modelId="70" srcId="0" destId="30" srcOrd="2" destOrd="0"/>
        <dgm:cxn modelId="80" srcId="0" destId="40" srcOrd="3" destOrd="0"/>
      </dgm:cxnLst>
      <dgm:bg/>
      <dgm:whole/>
    </dgm:dataModel>
  </dgm:clrData>
  <dgm:layoutNode name="Name0">
    <dgm:varLst>
      <dgm:chMax val="6"/>
      <dgm:chPref val="6"/>
      <dgm:dir/>
    </dgm:varLst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" ptType="node" func="cnt" op="equ" val="1">
            <dgm:alg type="composite">
              <dgm:param type="ar" val="1.62"/>
            </dgm:alg>
            <dgm:constrLst>
              <dgm:constr type="primFontSz" for="des" forName="Text1" val="65"/>
              <dgm:constr type="l" for="ch" forName="Image1" refType="w" fact="0"/>
              <dgm:constr type="t" for="ch" forName="Image1" refType="h" fact="0"/>
              <dgm:constr type="w" for="ch" forName="Image1" refType="w"/>
              <dgm:constr type="h" for="ch" forName="Image1" refType="h"/>
              <dgm:constr type="l" for="ch" forName="Accent1" refType="w" fact="0.0491"/>
              <dgm:constr type="t" for="ch" forName="Accent1" refType="h" fact="0.0756"/>
              <dgm:constr type="w" for="ch" forName="Accent1" refType="w" fact="0.9035"/>
              <dgm:constr type="h" for="ch" forName="Accent1" refType="h" fact="0.8429"/>
              <dgm:constr type="l" for="ch" forName="Text1" refType="w" fact="0.0491"/>
              <dgm:constr type="t" for="ch" forName="Text1" refType="h" fact="0.6654"/>
              <dgm:constr type="w" for="ch" forName="Text1" refType="w" fact="0.9035"/>
              <dgm:constr type="h" for="ch" forName="Text1" refType="h" fact="0.2548"/>
            </dgm:constrLst>
          </dgm:if>
          <dgm:if name="Name5" axis="ch" ptType="node" func="cnt" op="equ" val="2">
            <dgm:alg type="composite">
              <dgm:param type="ar" val="0.9528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l" for="ch" forName="Image1" refType="w" fact="0"/>
              <dgm:constr type="t" for="ch" forName="Image1" refType="h" fact="0.4119"/>
              <dgm:constr type="w" for="ch" forName="Image1" refType="w" fact="0.997"/>
              <dgm:constr type="h" for="ch" forName="Image1" refType="h" fact="0.5881"/>
              <dgm:constr type="l" for="ch" forName="Accent1" refType="w" fact="0.049"/>
              <dgm:constr type="t" for="ch" forName="Accent1" refType="h" fact="0.4563"/>
              <dgm:constr type="w" for="ch" forName="Accent1" refType="w" fact="0.9008"/>
              <dgm:constr type="h" for="ch" forName="Accent1" refType="h" fact="0.4958"/>
              <dgm:constr type="l" for="ch" forName="Image2" refType="w" fact="0.6099"/>
              <dgm:constr type="t" for="ch" forName="Image2" refType="h" fact="0"/>
              <dgm:constr type="w" for="ch" forName="Image2" refType="w" fact="0.3901"/>
              <dgm:constr type="h" for="ch" forName="Image2" refType="h" fact="0.3806"/>
              <dgm:constr type="l" for="ch" forName="Accent2" refType="w" fact="0.6338"/>
              <dgm:constr type="t" for="ch" forName="Accent2" refType="h" fact="0.0231"/>
              <dgm:constr type="w" for="ch" forName="Accent2" refType="w" fact="0.3418"/>
              <dgm:constr type="h" for="ch" forName="Accent2" refType="h" fact="0.3343"/>
              <dgm:constr type="l" for="ch" forName="Text1" refType="w" fact="0.049"/>
              <dgm:constr type="t" for="ch" forName="Text1" refType="h" fact="0.8032"/>
              <dgm:constr type="w" for="ch" forName="Text1" refType="w" fact="0.9008"/>
              <dgm:constr type="h" for="ch" forName="Text1" refType="h" fact="0.1499"/>
              <dgm:constr type="l" for="ch" forName="Text2" refType="w" fact="0.6335"/>
              <dgm:constr type="t" for="ch" forName="Text2" refType="h" fact="0.2575"/>
              <dgm:constr type="w" for="ch" forName="Text2" refType="w" fact="0.3418"/>
              <dgm:constr type="h" for="ch" forName="Text2" refType="h" fact="0.0999"/>
            </dgm:constrLst>
          </dgm:if>
          <dgm:if name="Name6" axis="ch" ptType="node" func="cnt" op="equ" val="3">
            <dgm:alg type="composite">
              <dgm:param type="ar" val="1.4351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l" for="ch" forName="Image1" refType="w" fact="0"/>
              <dgm:constr type="t" for="ch" forName="Image1" refType="h" fact="0.4119"/>
              <dgm:constr type="w" for="ch" forName="Image1" refType="w" fact="0.6627"/>
              <dgm:constr type="h" for="ch" forName="Image1" refType="h" fact="0.5881"/>
              <dgm:constr type="l" for="ch" forName="Accent1" refType="w" fact="0.0326"/>
              <dgm:constr type="t" for="ch" forName="Accent1" refType="h" fact="0.4563"/>
              <dgm:constr type="w" for="ch" forName="Accent1" refType="w" fact="0.5988"/>
              <dgm:constr type="h" for="ch" forName="Accent1" refType="h" fact="0.4958"/>
              <dgm:constr type="l" for="ch" forName="Image3" refType="w" fact="0.6846"/>
              <dgm:constr type="t" for="ch" forName="Image3" refType="h" fact="0.6397"/>
              <dgm:constr type="w" for="ch" forName="Image3" refType="w" fact="0.3154"/>
              <dgm:constr type="h" for="ch" forName="Image3" refType="h" fact="0.2805"/>
              <dgm:constr type="l" for="ch" forName="Accent3" refType="w" fact="0.7006"/>
              <dgm:constr type="t" for="ch" forName="Accent3" refType="h" fact="0.6629"/>
              <dgm:constr type="w" for="ch" forName="Accent3" refType="w" fact="0.2833"/>
              <dgm:constr type="h" for="ch" forName="Accent3" refType="h" fact="0.2344"/>
              <dgm:constr type="l" for="ch" forName="Image2" refType="w" fact="0.4054"/>
              <dgm:constr type="t" for="ch" forName="Image2" refType="h" fact="0"/>
              <dgm:constr type="w" for="ch" forName="Image2" refType="w" fact="0.2593"/>
              <dgm:constr type="h" for="ch" forName="Image2" refType="h" fact="0.3806"/>
              <dgm:constr type="l" for="ch" forName="Accent2" refType="w" fact="0.4213"/>
              <dgm:constr type="t" for="ch" forName="Accent2" refType="h" fact="0.0231"/>
              <dgm:constr type="w" for="ch" forName="Accent2" refType="w" fact="0.2272"/>
              <dgm:constr type="h" for="ch" forName="Accent2" refType="h" fact="0.3343"/>
              <dgm:constr type="l" for="ch" forName="Text1" refType="w" fact="0.0326"/>
              <dgm:constr type="t" for="ch" forName="Text1" refType="h" fact="0.8032"/>
              <dgm:constr type="w" for="ch" forName="Text1" refType="w" fact="0.5988"/>
              <dgm:constr type="h" for="ch" forName="Text1" refType="h" fact="0.1499"/>
              <dgm:constr type="l" for="ch" forName="Text2" refType="w" fact="0.4211"/>
              <dgm:constr type="t" for="ch" forName="Text2" refType="h" fact="0.2575"/>
              <dgm:constr type="w" for="ch" forName="Text2" refType="w" fact="0.2272"/>
              <dgm:constr type="h" for="ch" forName="Text2" refType="h" fact="0.0999"/>
              <dgm:constr type="l" for="ch" forName="Text3" refType="w" fact="0.7006"/>
              <dgm:constr type="t" for="ch" forName="Text3" refType="h" fact="0.7974"/>
              <dgm:constr type="w" for="ch" forName="Text3" refType="w" fact="0.2833"/>
              <dgm:constr type="h" for="ch" forName="Text3" refType="h" fact="0.0999"/>
            </dgm:constrLst>
          </dgm:if>
          <dgm:if name="Name7" axis="ch" ptType="node" func="cnt" op="equ" val="4">
            <dgm:alg type="composite">
              <dgm:param type="ar" val="1.6922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primFontSz" for="des" forName="Text4" refType="primFontSz" refFor="des" refForName="Text1" op="equ"/>
              <dgm:constr type="l" for="ch" forName="Image1" refType="w" fact="0.1498"/>
              <dgm:constr type="t" for="ch" forName="Image1" refType="h" fact="0.4119"/>
              <dgm:constr type="w" for="ch" forName="Image1" refType="w" fact="0.5634"/>
              <dgm:constr type="h" for="ch" forName="Image1" refType="h" fact="0.5881"/>
              <dgm:constr type="l" for="ch" forName="Accent1" refType="w" fact="0.1774"/>
              <dgm:constr type="t" for="ch" forName="Accent1" refType="h" fact="0.4563"/>
              <dgm:constr type="w" for="ch" forName="Accent1" refType="w" fact="0.5091"/>
              <dgm:constr type="h" for="ch" forName="Accent1" refType="h" fact="0.4958"/>
              <dgm:constr type="l" for="ch" forName="Image4" refType="w" fact="0"/>
              <dgm:constr type="t" for="ch" forName="Image4" refType="h" fact="0.7601"/>
              <dgm:constr type="w" for="ch" forName="Image4" refType="w" fact="0.1316"/>
              <dgm:constr type="h" for="ch" forName="Image4" refType="h" fact="0.2262"/>
              <dgm:constr type="l" for="ch" forName="Accent4" refType="w" fact="0.0136"/>
              <dgm:constr type="t" for="ch" forName="Accent4" refType="h" fact="0.7839"/>
              <dgm:constr type="w" for="ch" forName="Accent4" refType="w" fact="0.1045"/>
              <dgm:constr type="h" for="ch" forName="Accent4" refType="h" fact="0.1806"/>
              <dgm:constr type="l" for="ch" forName="Image3" refType="w" fact="0.7318"/>
              <dgm:constr type="t" for="ch" forName="Image3" refType="h" fact="0.6397"/>
              <dgm:constr type="w" for="ch" forName="Image3" refType="w" fact="0.2682"/>
              <dgm:constr type="h" for="ch" forName="Image3" refType="h" fact="0.2805"/>
              <dgm:constr type="l" for="ch" forName="Accent3" refType="w" fact="0.7455"/>
              <dgm:constr type="t" for="ch" forName="Accent3" refType="h" fact="0.6629"/>
              <dgm:constr type="w" for="ch" forName="Accent3" refType="w" fact="0.2409"/>
              <dgm:constr type="h" for="ch" forName="Accent3" refType="h" fact="0.2344"/>
              <dgm:constr type="l" for="ch" forName="Image2" refType="w" fact="0.4944"/>
              <dgm:constr type="t" for="ch" forName="Image2" refType="h" fact="0"/>
              <dgm:constr type="w" for="ch" forName="Image2" refType="w" fact="0.2205"/>
              <dgm:constr type="h" for="ch" forName="Image2" refType="h" fact="0.3806"/>
              <dgm:constr type="l" for="ch" forName="Accent2" refType="w" fact="0.508"/>
              <dgm:constr type="t" for="ch" forName="Accent2" refType="h" fact="0.0231"/>
              <dgm:constr type="w" for="ch" forName="Accent2" refType="w" fact="0.1932"/>
              <dgm:constr type="h" for="ch" forName="Accent2" refType="h" fact="0.3343"/>
              <dgm:constr type="l" for="ch" forName="Text1" refType="w" fact="0.1774"/>
              <dgm:constr type="t" for="ch" forName="Text1" refType="h" fact="0.8032"/>
              <dgm:constr type="w" for="ch" forName="Text1" refType="w" fact="0.5091"/>
              <dgm:constr type="h" for="ch" forName="Text1" refType="h" fact="0.1499"/>
              <dgm:constr type="l" for="ch" forName="Text2" refType="w" fact="0.5078"/>
              <dgm:constr type="t" for="ch" forName="Text2" refType="h" fact="0.2575"/>
              <dgm:constr type="w" for="ch" forName="Text2" refType="w" fact="0.1932"/>
              <dgm:constr type="h" for="ch" forName="Text2" refType="h" fact="0.0999"/>
              <dgm:constr type="l" for="ch" forName="Text3" refType="w" fact="0.7455"/>
              <dgm:constr type="t" for="ch" forName="Text3" refType="h" fact="0.7974"/>
              <dgm:constr type="w" for="ch" forName="Text3" refType="w" fact="0.2409"/>
              <dgm:constr type="h" for="ch" forName="Text3" refType="h" fact="0.0999"/>
              <dgm:constr type="l" for="ch" forName="Text4" refType="w" fact="0.0136"/>
              <dgm:constr type="t" for="ch" forName="Text4" refType="h" fact="0.8647"/>
              <dgm:constr type="w" for="ch" forName="Text4" refType="w" fact="0.1045"/>
              <dgm:constr type="h" for="ch" forName="Text4" refType="h" fact="0.0999"/>
            </dgm:constrLst>
          </dgm:if>
          <dgm:if name="Name8" axis="ch" ptType="node" func="cnt" op="equ" val="5">
            <dgm:alg type="composite">
              <dgm:param type="ar" val="1.1999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primFontSz" for="des" forName="Text4" refType="primFontSz" refFor="des" refForName="Text1" op="equ"/>
              <dgm:constr type="primFontSz" for="des" forName="Text5" refType="primFontSz" refFor="des" refForName="Text1" op="equ"/>
              <dgm:constr type="l" for="ch" forName="Image1" refType="w" fact="0.1498"/>
              <dgm:constr type="t" for="ch" forName="Image1" refType="h" fact="0.2921"/>
              <dgm:constr type="w" for="ch" forName="Image1" refType="w" fact="0.5634"/>
              <dgm:constr type="h" for="ch" forName="Image1" refType="h" fact="0.417"/>
              <dgm:constr type="l" for="ch" forName="Accent1" refType="w" fact="0.1774"/>
              <dgm:constr type="t" for="ch" forName="Accent1" refType="h" fact="0.3236"/>
              <dgm:constr type="w" for="ch" forName="Accent1" refType="w" fact="0.5091"/>
              <dgm:constr type="h" for="ch" forName="Accent1" refType="h" fact="0.3515"/>
              <dgm:constr type="l" for="ch" forName="Image4" refType="w" fact="0"/>
              <dgm:constr type="t" for="ch" forName="Image4" refType="h" fact="0.539"/>
              <dgm:constr type="w" for="ch" forName="Image4" refType="w" fact="0.1316"/>
              <dgm:constr type="h" for="ch" forName="Image4" refType="h" fact="0.1604"/>
              <dgm:constr type="l" for="ch" forName="Accent4" refType="w" fact="0.0136"/>
              <dgm:constr type="t" for="ch" forName="Accent4" refType="h" fact="0.5559"/>
              <dgm:constr type="w" for="ch" forName="Accent4" refType="w" fact="0.1045"/>
              <dgm:constr type="h" for="ch" forName="Accent4" refType="h" fact="0.1281"/>
              <dgm:constr type="l" for="ch" forName="Image5" refType="w" fact="0.6287"/>
              <dgm:constr type="t" for="ch" forName="Image5" refType="h" fact="0.7301"/>
              <dgm:constr type="w" for="ch" forName="Image5" refType="w" fact="0.2318"/>
              <dgm:constr type="h" for="ch" forName="Image5" refType="h" fact="0.2699"/>
              <dgm:constr type="l" for="ch" forName="Accent5" refType="w" fact="0.642"/>
              <dgm:constr type="t" for="ch" forName="Accent5" refType="h" fact="0.7467"/>
              <dgm:constr type="w" for="ch" forName="Accent5" refType="w" fact="0.2045"/>
              <dgm:constr type="h" for="ch" forName="Accent5" refType="h" fact="0.2371"/>
              <dgm:constr type="l" for="ch" forName="Image3" refType="w" fact="0.7318"/>
              <dgm:constr type="t" for="ch" forName="Image3" refType="h" fact="0.4536"/>
              <dgm:constr type="w" for="ch" forName="Image3" refType="w" fact="0.2682"/>
              <dgm:constr type="h" for="ch" forName="Image3" refType="h" fact="0.1989"/>
              <dgm:constr type="l" for="ch" forName="Accent3" refType="w" fact="0.7455"/>
              <dgm:constr type="t" for="ch" forName="Accent3" refType="h" fact="0.4701"/>
              <dgm:constr type="w" for="ch" forName="Accent3" refType="w" fact="0.2409"/>
              <dgm:constr type="h" for="ch" forName="Accent3" refType="h" fact="0.1662"/>
              <dgm:constr type="l" for="ch" forName="Image2" refType="w" fact="0.4944"/>
              <dgm:constr type="t" for="ch" forName="Image2" refType="h" fact="0"/>
              <dgm:constr type="w" for="ch" forName="Image2" refType="w" fact="0.2205"/>
              <dgm:constr type="h" for="ch" forName="Image2" refType="h" fact="0.2699"/>
              <dgm:constr type="l" for="ch" forName="Accent2" refType="w" fact="0.508"/>
              <dgm:constr type="t" for="ch" forName="Accent2" refType="h" fact="0.0164"/>
              <dgm:constr type="w" for="ch" forName="Accent2" refType="w" fact="0.1932"/>
              <dgm:constr type="h" for="ch" forName="Accent2" refType="h" fact="0.2371"/>
              <dgm:constr type="l" for="ch" forName="Text1" refType="w" fact="0.1774"/>
              <dgm:constr type="t" for="ch" forName="Text1" refType="h" fact="0.5695"/>
              <dgm:constr type="w" for="ch" forName="Text1" refType="w" fact="0.5091"/>
              <dgm:constr type="h" for="ch" forName="Text1" refType="h" fact="0.1063"/>
              <dgm:constr type="l" for="ch" forName="Text2" refType="w" fact="0.5078"/>
              <dgm:constr type="t" for="ch" forName="Text2" refType="h" fact="0.1826"/>
              <dgm:constr type="w" for="ch" forName="Text2" refType="w" fact="0.1932"/>
              <dgm:constr type="h" for="ch" forName="Text2" refType="h" fact="0.0709"/>
              <dgm:constr type="l" for="ch" forName="Text3" refType="w" fact="0.7455"/>
              <dgm:constr type="t" for="ch" forName="Text3" refType="h" fact="0.5655"/>
              <dgm:constr type="w" for="ch" forName="Text3" refType="w" fact="0.2409"/>
              <dgm:constr type="h" for="ch" forName="Text3" refType="h" fact="0.0709"/>
              <dgm:constr type="l" for="ch" forName="Text5" refType="w" fact="0.642"/>
              <dgm:constr type="t" for="ch" forName="Text5" refType="h" fact="0.9129"/>
              <dgm:constr type="w" for="ch" forName="Text5" refType="w" fact="0.2045"/>
              <dgm:constr type="h" for="ch" forName="Text5" refType="h" fact="0.0709"/>
              <dgm:constr type="l" for="ch" forName="Text4" refType="w" fact="0.0136"/>
              <dgm:constr type="t" for="ch" forName="Text4" refType="h" fact="0.6132"/>
              <dgm:constr type="w" for="ch" forName="Text4" refType="w" fact="0.1045"/>
              <dgm:constr type="h" for="ch" forName="Text4" refType="h" fact="0.0709"/>
            </dgm:constrLst>
          </dgm:if>
          <dgm:else name="Name9">
            <dgm:alg type="composite">
              <dgm:param type="ar" val="1.1999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primFontSz" for="des" forName="Text4" refType="primFontSz" refFor="des" refForName="Text1" op="equ"/>
              <dgm:constr type="primFontSz" for="des" forName="Text5" refType="primFontSz" refFor="des" refForName="Text1" op="equ"/>
              <dgm:constr type="primFontSz" for="des" forName="Text6" refType="primFontSz" refFor="des" refForName="Text1" op="equ"/>
              <dgm:constr type="l" for="ch" forName="Image1" refType="w" fact="0.1498"/>
              <dgm:constr type="t" for="ch" forName="Image1" refType="h" fact="0.2921"/>
              <dgm:constr type="w" for="ch" forName="Image1" refType="w" fact="0.5634"/>
              <dgm:constr type="h" for="ch" forName="Image1" refType="h" fact="0.417"/>
              <dgm:constr type="l" for="ch" forName="Accent1" refType="w" fact="0.1774"/>
              <dgm:constr type="t" for="ch" forName="Accent1" refType="h" fact="0.3236"/>
              <dgm:constr type="w" for="ch" forName="Accent1" refType="w" fact="0.5091"/>
              <dgm:constr type="h" for="ch" forName="Accent1" refType="h" fact="0.3515"/>
              <dgm:constr type="l" for="ch" forName="Image4" refType="w" fact="0"/>
              <dgm:constr type="t" for="ch" forName="Image4" refType="h" fact="0.539"/>
              <dgm:constr type="w" for="ch" forName="Image4" refType="w" fact="0.1316"/>
              <dgm:constr type="h" for="ch" forName="Image4" refType="h" fact="0.1604"/>
              <dgm:constr type="l" for="ch" forName="Accent4" refType="w" fact="0.0136"/>
              <dgm:constr type="t" for="ch" forName="Accent4" refType="h" fact="0.5559"/>
              <dgm:constr type="w" for="ch" forName="Accent4" refType="w" fact="0.1045"/>
              <dgm:constr type="h" for="ch" forName="Accent4" refType="h" fact="0.1281"/>
              <dgm:constr type="l" for="ch" forName="Image5" refType="w" fact="0.6287"/>
              <dgm:constr type="t" for="ch" forName="Image5" refType="h" fact="0.7301"/>
              <dgm:constr type="w" for="ch" forName="Image5" refType="w" fact="0.2318"/>
              <dgm:constr type="h" for="ch" forName="Image5" refType="h" fact="0.2699"/>
              <dgm:constr type="l" for="ch" forName="Accent5" refType="w" fact="0.642"/>
              <dgm:constr type="t" for="ch" forName="Accent5" refType="h" fact="0.7467"/>
              <dgm:constr type="w" for="ch" forName="Accent5" refType="w" fact="0.2045"/>
              <dgm:constr type="h" for="ch" forName="Accent5" refType="h" fact="0.2371"/>
              <dgm:constr type="l" for="ch" forName="Image3" refType="w" fact="0.7318"/>
              <dgm:constr type="t" for="ch" forName="Image3" refType="h" fact="0.4536"/>
              <dgm:constr type="w" for="ch" forName="Image3" refType="w" fact="0.2682"/>
              <dgm:constr type="h" for="ch" forName="Image3" refType="h" fact="0.1989"/>
              <dgm:constr type="l" for="ch" forName="Accent3" refType="w" fact="0.7455"/>
              <dgm:constr type="t" for="ch" forName="Accent3" refType="h" fact="0.4701"/>
              <dgm:constr type="w" for="ch" forName="Accent3" refType="w" fact="0.2409"/>
              <dgm:constr type="h" for="ch" forName="Accent3" refType="h" fact="0.1662"/>
              <dgm:constr type="l" for="ch" forName="Image2" refType="w" fact="0.4944"/>
              <dgm:constr type="t" for="ch" forName="Image2" refType="h" fact="0"/>
              <dgm:constr type="w" for="ch" forName="Image2" refType="w" fact="0.2205"/>
              <dgm:constr type="h" for="ch" forName="Image2" refType="h" fact="0.2699"/>
              <dgm:constr type="l" for="ch" forName="Accent2" refType="w" fact="0.508"/>
              <dgm:constr type="t" for="ch" forName="Accent2" refType="h" fact="0.0164"/>
              <dgm:constr type="w" for="ch" forName="Accent2" refType="w" fact="0.1932"/>
              <dgm:constr type="h" for="ch" forName="Accent2" refType="h" fact="0.2371"/>
              <dgm:constr type="l" for="ch" forName="Text1" refType="w" fact="0.1774"/>
              <dgm:constr type="t" for="ch" forName="Text1" refType="h" fact="0.5695"/>
              <dgm:constr type="w" for="ch" forName="Text1" refType="w" fact="0.5091"/>
              <dgm:constr type="h" for="ch" forName="Text1" refType="h" fact="0.1063"/>
              <dgm:constr type="l" for="ch" forName="Image6" refType="w" fact="0.151"/>
              <dgm:constr type="t" for="ch" forName="Image6" refType="h" fact="0.7301"/>
              <dgm:constr type="w" for="ch" forName="Image6" refType="w" fact="0.2361"/>
              <dgm:constr type="h" for="ch" forName="Image6" refType="h" fact="0.1604"/>
              <dgm:constr type="l" for="ch" forName="Accent6" refType="w" fact="0.1648"/>
              <dgm:constr type="t" for="ch" forName="Accent6" refType="h" fact="0.7467"/>
              <dgm:constr type="w" for="ch" forName="Accent6" refType="w" fact="0.2091"/>
              <dgm:constr type="h" for="ch" forName="Accent6" refType="h" fact="0.1281"/>
              <dgm:constr type="l" for="ch" forName="Text2" refType="w" fact="0.5078"/>
              <dgm:constr type="t" for="ch" forName="Text2" refType="h" fact="0.1826"/>
              <dgm:constr type="w" for="ch" forName="Text2" refType="w" fact="0.1932"/>
              <dgm:constr type="h" for="ch" forName="Text2" refType="h" fact="0.0709"/>
              <dgm:constr type="l" for="ch" forName="Text3" refType="w" fact="0.7455"/>
              <dgm:constr type="t" for="ch" forName="Text3" refType="h" fact="0.5655"/>
              <dgm:constr type="w" for="ch" forName="Text3" refType="w" fact="0.2409"/>
              <dgm:constr type="h" for="ch" forName="Text3" refType="h" fact="0.0709"/>
              <dgm:constr type="l" for="ch" forName="Text5" refType="w" fact="0.642"/>
              <dgm:constr type="t" for="ch" forName="Text5" refType="h" fact="0.9129"/>
              <dgm:constr type="w" for="ch" forName="Text5" refType="w" fact="0.2045"/>
              <dgm:constr type="h" for="ch" forName="Text5" refType="h" fact="0.0709"/>
              <dgm:constr type="l" for="ch" forName="Text6" refType="w" fact="0.1648"/>
              <dgm:constr type="t" for="ch" forName="Text6" refType="h" fact="0.8039"/>
              <dgm:constr type="w" for="ch" forName="Text6" refType="w" fact="0.2091"/>
              <dgm:constr type="h" for="ch" forName="Text6" refType="h" fact="0.0709"/>
              <dgm:constr type="l" for="ch" forName="Text4" refType="w" fact="0.0136"/>
              <dgm:constr type="t" for="ch" forName="Text4" refType="h" fact="0.6132"/>
              <dgm:constr type="w" for="ch" forName="Text4" refType="w" fact="0.1045"/>
              <dgm:constr type="h" for="ch" forName="Text4" refType="h" fact="0.0709"/>
            </dgm:constrLst>
          </dgm:else>
        </dgm:choose>
      </dgm:if>
      <dgm:else name="Name10">
        <dgm:choose name="Name11">
          <dgm:if name="Name12" axis="ch" ptType="node" func="cnt" op="equ" val="1">
            <dgm:alg type="composite">
              <dgm:param type="ar" val="1.62"/>
            </dgm:alg>
            <dgm:constrLst>
              <dgm:constr type="primFontSz" for="des" forName="Text1" val="65"/>
              <dgm:constr type="l" for="ch" forName="Image1" refType="w" fact="0"/>
              <dgm:constr type="t" for="ch" forName="Image1" refType="h" fact="0"/>
              <dgm:constr type="w" for="ch" forName="Image1" refType="w"/>
              <dgm:constr type="h" for="ch" forName="Image1" refType="h"/>
              <dgm:constr type="l" for="ch" forName="Accent1" refType="w" fact="0.0491"/>
              <dgm:constr type="t" for="ch" forName="Accent1" refType="h" fact="0.0756"/>
              <dgm:constr type="w" for="ch" forName="Accent1" refType="w" fact="0.9035"/>
              <dgm:constr type="h" for="ch" forName="Accent1" refType="h" fact="0.8429"/>
              <dgm:constr type="l" for="ch" forName="Text1" refType="w" fact="0.0491"/>
              <dgm:constr type="t" for="ch" forName="Text1" refType="h" fact="0.6654"/>
              <dgm:constr type="w" for="ch" forName="Text1" refType="w" fact="0.9035"/>
              <dgm:constr type="h" for="ch" forName="Text1" refType="h" fact="0.2548"/>
            </dgm:constrLst>
          </dgm:if>
          <dgm:if name="Name13" axis="ch" ptType="node" func="cnt" op="equ" val="2">
            <dgm:alg type="composite">
              <dgm:param type="ar" val="0.9528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r" for="ch" forName="Image1" refType="w"/>
              <dgm:constr type="t" for="ch" forName="Image1" refType="h" fact="0.4119"/>
              <dgm:constr type="w" for="ch" forName="Image1" refType="w" fact="0.997"/>
              <dgm:constr type="h" for="ch" forName="Image1" refType="h" fact="0.5881"/>
              <dgm:constr type="r" for="ch" forName="Accent1" refType="w" fact="0.951"/>
              <dgm:constr type="t" for="ch" forName="Accent1" refType="h" fact="0.4563"/>
              <dgm:constr type="w" for="ch" forName="Accent1" refType="w" fact="0.9008"/>
              <dgm:constr type="h" for="ch" forName="Accent1" refType="h" fact="0.4958"/>
              <dgm:constr type="r" for="ch" forName="Image2" refType="w" fact="0.3901"/>
              <dgm:constr type="t" for="ch" forName="Image2" refType="h" fact="0"/>
              <dgm:constr type="w" for="ch" forName="Image2" refType="w" fact="0.3901"/>
              <dgm:constr type="h" for="ch" forName="Image2" refType="h" fact="0.3806"/>
              <dgm:constr type="r" for="ch" forName="Accent2" refType="w" fact="0.3662"/>
              <dgm:constr type="t" for="ch" forName="Accent2" refType="h" fact="0.0231"/>
              <dgm:constr type="w" for="ch" forName="Accent2" refType="w" fact="0.3418"/>
              <dgm:constr type="h" for="ch" forName="Accent2" refType="h" fact="0.3343"/>
              <dgm:constr type="r" for="ch" forName="Text1" refType="w" fact="0.951"/>
              <dgm:constr type="t" for="ch" forName="Text1" refType="h" fact="0.8032"/>
              <dgm:constr type="w" for="ch" forName="Text1" refType="w" fact="0.9008"/>
              <dgm:constr type="h" for="ch" forName="Text1" refType="h" fact="0.1499"/>
              <dgm:constr type="r" for="ch" forName="Text2" refType="w" fact="0.3665"/>
              <dgm:constr type="t" for="ch" forName="Text2" refType="h" fact="0.2575"/>
              <dgm:constr type="w" for="ch" forName="Text2" refType="w" fact="0.3418"/>
              <dgm:constr type="h" for="ch" forName="Text2" refType="h" fact="0.0999"/>
            </dgm:constrLst>
          </dgm:if>
          <dgm:if name="Name14" axis="ch" ptType="node" func="cnt" op="equ" val="3">
            <dgm:alg type="composite">
              <dgm:param type="ar" val="1.4351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r" for="ch" forName="Image1" refType="w"/>
              <dgm:constr type="t" for="ch" forName="Image1" refType="h" fact="0.4119"/>
              <dgm:constr type="w" for="ch" forName="Image1" refType="w" fact="0.6627"/>
              <dgm:constr type="h" for="ch" forName="Image1" refType="h" fact="0.5881"/>
              <dgm:constr type="r" for="ch" forName="Accent1" refType="w" fact="0.9674"/>
              <dgm:constr type="t" for="ch" forName="Accent1" refType="h" fact="0.4563"/>
              <dgm:constr type="w" for="ch" forName="Accent1" refType="w" fact="0.5988"/>
              <dgm:constr type="h" for="ch" forName="Accent1" refType="h" fact="0.4958"/>
              <dgm:constr type="r" for="ch" forName="Image3" refType="w" fact="0.3154"/>
              <dgm:constr type="t" for="ch" forName="Image3" refType="h" fact="0.6397"/>
              <dgm:constr type="w" for="ch" forName="Image3" refType="w" fact="0.3154"/>
              <dgm:constr type="h" for="ch" forName="Image3" refType="h" fact="0.2805"/>
              <dgm:constr type="r" for="ch" forName="Accent3" refType="w" fact="0.2994"/>
              <dgm:constr type="t" for="ch" forName="Accent3" refType="h" fact="0.6629"/>
              <dgm:constr type="w" for="ch" forName="Accent3" refType="w" fact="0.2833"/>
              <dgm:constr type="h" for="ch" forName="Accent3" refType="h" fact="0.2344"/>
              <dgm:constr type="r" for="ch" forName="Image2" refType="w" fact="0.5946"/>
              <dgm:constr type="t" for="ch" forName="Image2" refType="h" fact="0"/>
              <dgm:constr type="w" for="ch" forName="Image2" refType="w" fact="0.2593"/>
              <dgm:constr type="h" for="ch" forName="Image2" refType="h" fact="0.3806"/>
              <dgm:constr type="r" for="ch" forName="Accent2" refType="w" fact="0.5787"/>
              <dgm:constr type="t" for="ch" forName="Accent2" refType="h" fact="0.0231"/>
              <dgm:constr type="w" for="ch" forName="Accent2" refType="w" fact="0.2272"/>
              <dgm:constr type="h" for="ch" forName="Accent2" refType="h" fact="0.3343"/>
              <dgm:constr type="r" for="ch" forName="Text1" refType="w" fact="0.9674"/>
              <dgm:constr type="t" for="ch" forName="Text1" refType="h" fact="0.8032"/>
              <dgm:constr type="w" for="ch" forName="Text1" refType="w" fact="0.5988"/>
              <dgm:constr type="h" for="ch" forName="Text1" refType="h" fact="0.1499"/>
              <dgm:constr type="r" for="ch" forName="Text2" refType="w" fact="0.5789"/>
              <dgm:constr type="t" for="ch" forName="Text2" refType="h" fact="0.2575"/>
              <dgm:constr type="w" for="ch" forName="Text2" refType="w" fact="0.2272"/>
              <dgm:constr type="h" for="ch" forName="Text2" refType="h" fact="0.0999"/>
              <dgm:constr type="r" for="ch" forName="Text3" refType="w" fact="0.2994"/>
              <dgm:constr type="t" for="ch" forName="Text3" refType="h" fact="0.7974"/>
              <dgm:constr type="w" for="ch" forName="Text3" refType="w" fact="0.2833"/>
              <dgm:constr type="h" for="ch" forName="Text3" refType="h" fact="0.0999"/>
            </dgm:constrLst>
          </dgm:if>
          <dgm:if name="Name15" axis="ch" ptType="node" func="cnt" op="equ" val="4">
            <dgm:alg type="composite">
              <dgm:param type="ar" val="1.6922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primFontSz" for="des" forName="Text4" refType="primFontSz" refFor="des" refForName="Text1" op="equ"/>
              <dgm:constr type="r" for="ch" forName="Image1" refType="w" fact="0.8502"/>
              <dgm:constr type="t" for="ch" forName="Image1" refType="h" fact="0.4119"/>
              <dgm:constr type="w" for="ch" forName="Image1" refType="w" fact="0.5634"/>
              <dgm:constr type="h" for="ch" forName="Image1" refType="h" fact="0.5881"/>
              <dgm:constr type="r" for="ch" forName="Accent1" refType="w" fact="0.8226"/>
              <dgm:constr type="t" for="ch" forName="Accent1" refType="h" fact="0.4563"/>
              <dgm:constr type="w" for="ch" forName="Accent1" refType="w" fact="0.5091"/>
              <dgm:constr type="h" for="ch" forName="Accent1" refType="h" fact="0.4958"/>
              <dgm:constr type="r" for="ch" forName="Image4" refType="w"/>
              <dgm:constr type="t" for="ch" forName="Image4" refType="h" fact="0.7601"/>
              <dgm:constr type="w" for="ch" forName="Image4" refType="w" fact="0.1316"/>
              <dgm:constr type="h" for="ch" forName="Image4" refType="h" fact="0.2262"/>
              <dgm:constr type="r" for="ch" forName="Accent4" refType="w" fact="0.9864"/>
              <dgm:constr type="t" for="ch" forName="Accent4" refType="h" fact="0.7839"/>
              <dgm:constr type="w" for="ch" forName="Accent4" refType="w" fact="0.1045"/>
              <dgm:constr type="h" for="ch" forName="Accent4" refType="h" fact="0.1806"/>
              <dgm:constr type="r" for="ch" forName="Image3" refType="w" fact="0.2682"/>
              <dgm:constr type="t" for="ch" forName="Image3" refType="h" fact="0.6397"/>
              <dgm:constr type="w" for="ch" forName="Image3" refType="w" fact="0.2682"/>
              <dgm:constr type="h" for="ch" forName="Image3" refType="h" fact="0.2805"/>
              <dgm:constr type="r" for="ch" forName="Accent3" refType="w" fact="0.2545"/>
              <dgm:constr type="t" for="ch" forName="Accent3" refType="h" fact="0.6629"/>
              <dgm:constr type="w" for="ch" forName="Accent3" refType="w" fact="0.2409"/>
              <dgm:constr type="h" for="ch" forName="Accent3" refType="h" fact="0.2344"/>
              <dgm:constr type="r" for="ch" forName="Image2" refType="w" fact="0.5056"/>
              <dgm:constr type="t" for="ch" forName="Image2" refType="h" fact="0"/>
              <dgm:constr type="w" for="ch" forName="Image2" refType="w" fact="0.2205"/>
              <dgm:constr type="h" for="ch" forName="Image2" refType="h" fact="0.3806"/>
              <dgm:constr type="r" for="ch" forName="Accent2" refType="w" fact="0.492"/>
              <dgm:constr type="t" for="ch" forName="Accent2" refType="h" fact="0.0231"/>
              <dgm:constr type="w" for="ch" forName="Accent2" refType="w" fact="0.1932"/>
              <dgm:constr type="h" for="ch" forName="Accent2" refType="h" fact="0.3343"/>
              <dgm:constr type="r" for="ch" forName="Text1" refType="w" fact="0.8226"/>
              <dgm:constr type="t" for="ch" forName="Text1" refType="h" fact="0.8032"/>
              <dgm:constr type="w" for="ch" forName="Text1" refType="w" fact="0.5091"/>
              <dgm:constr type="h" for="ch" forName="Text1" refType="h" fact="0.1499"/>
              <dgm:constr type="r" for="ch" forName="Text2" refType="w" fact="0.4922"/>
              <dgm:constr type="t" for="ch" forName="Text2" refType="h" fact="0.2575"/>
              <dgm:constr type="w" for="ch" forName="Text2" refType="w" fact="0.1932"/>
              <dgm:constr type="h" for="ch" forName="Text2" refType="h" fact="0.0999"/>
              <dgm:constr type="r" for="ch" forName="Text3" refType="w" fact="0.2545"/>
              <dgm:constr type="t" for="ch" forName="Text3" refType="h" fact="0.7974"/>
              <dgm:constr type="w" for="ch" forName="Text3" refType="w" fact="0.2409"/>
              <dgm:constr type="h" for="ch" forName="Text3" refType="h" fact="0.0999"/>
              <dgm:constr type="r" for="ch" forName="Text4" refType="w" fact="0.9864"/>
              <dgm:constr type="t" for="ch" forName="Text4" refType="h" fact="0.8647"/>
              <dgm:constr type="w" for="ch" forName="Text4" refType="w" fact="0.1045"/>
              <dgm:constr type="h" for="ch" forName="Text4" refType="h" fact="0.0999"/>
            </dgm:constrLst>
          </dgm:if>
          <dgm:if name="Name16" axis="ch" ptType="node" func="cnt" op="equ" val="5">
            <dgm:alg type="composite">
              <dgm:param type="ar" val="1.1999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primFontSz" for="des" forName="Text4" refType="primFontSz" refFor="des" refForName="Text1" op="equ"/>
              <dgm:constr type="primFontSz" for="des" forName="Text5" refType="primFontSz" refFor="des" refForName="Text1" op="equ"/>
              <dgm:constr type="r" for="ch" forName="Image1" refType="w" fact="0.8502"/>
              <dgm:constr type="t" for="ch" forName="Image1" refType="h" fact="0.2921"/>
              <dgm:constr type="w" for="ch" forName="Image1" refType="w" fact="0.5634"/>
              <dgm:constr type="h" for="ch" forName="Image1" refType="h" fact="0.417"/>
              <dgm:constr type="r" for="ch" forName="Accent1" refType="w" fact="0.8226"/>
              <dgm:constr type="t" for="ch" forName="Accent1" refType="h" fact="0.3236"/>
              <dgm:constr type="w" for="ch" forName="Accent1" refType="w" fact="0.5091"/>
              <dgm:constr type="h" for="ch" forName="Accent1" refType="h" fact="0.3515"/>
              <dgm:constr type="r" for="ch" forName="Image4" refType="w"/>
              <dgm:constr type="t" for="ch" forName="Image4" refType="h" fact="0.539"/>
              <dgm:constr type="w" for="ch" forName="Image4" refType="w" fact="0.1316"/>
              <dgm:constr type="h" for="ch" forName="Image4" refType="h" fact="0.1604"/>
              <dgm:constr type="r" for="ch" forName="Accent4" refType="w" fact="0.9864"/>
              <dgm:constr type="t" for="ch" forName="Accent4" refType="h" fact="0.5559"/>
              <dgm:constr type="w" for="ch" forName="Accent4" refType="w" fact="0.1045"/>
              <dgm:constr type="h" for="ch" forName="Accent4" refType="h" fact="0.1281"/>
              <dgm:constr type="r" for="ch" forName="Image5" refType="w" fact="0.3723"/>
              <dgm:constr type="t" for="ch" forName="Image5" refType="h" fact="0.7301"/>
              <dgm:constr type="w" for="ch" forName="Image5" refType="w" fact="0.2318"/>
              <dgm:constr type="h" for="ch" forName="Image5" refType="h" fact="0.2699"/>
              <dgm:constr type="r" for="ch" forName="Accent5" refType="w" fact="0.358"/>
              <dgm:constr type="t" for="ch" forName="Accent5" refType="h" fact="0.7467"/>
              <dgm:constr type="w" for="ch" forName="Accent5" refType="w" fact="0.2045"/>
              <dgm:constr type="h" for="ch" forName="Accent5" refType="h" fact="0.2371"/>
              <dgm:constr type="r" for="ch" forName="Image3" refType="w" fact="0.2682"/>
              <dgm:constr type="t" for="ch" forName="Image3" refType="h" fact="0.4536"/>
              <dgm:constr type="w" for="ch" forName="Image3" refType="w" fact="0.2682"/>
              <dgm:constr type="h" for="ch" forName="Image3" refType="h" fact="0.1989"/>
              <dgm:constr type="r" for="ch" forName="Accent3" refType="w" fact="0.2545"/>
              <dgm:constr type="t" for="ch" forName="Accent3" refType="h" fact="0.4701"/>
              <dgm:constr type="w" for="ch" forName="Accent3" refType="w" fact="0.2409"/>
              <dgm:constr type="h" for="ch" forName="Accent3" refType="h" fact="0.1662"/>
              <dgm:constr type="r" for="ch" forName="Image2" refType="w" fact="0.5056"/>
              <dgm:constr type="t" for="ch" forName="Image2" refType="h" fact="0"/>
              <dgm:constr type="w" for="ch" forName="Image2" refType="w" fact="0.2205"/>
              <dgm:constr type="h" for="ch" forName="Image2" refType="h" fact="0.2699"/>
              <dgm:constr type="r" for="ch" forName="Accent2" refType="w" fact="0.492"/>
              <dgm:constr type="t" for="ch" forName="Accent2" refType="h" fact="0.0164"/>
              <dgm:constr type="w" for="ch" forName="Accent2" refType="w" fact="0.1932"/>
              <dgm:constr type="h" for="ch" forName="Accent2" refType="h" fact="0.2371"/>
              <dgm:constr type="r" for="ch" forName="Text1" refType="w" fact="0.8226"/>
              <dgm:constr type="t" for="ch" forName="Text1" refType="h" fact="0.5695"/>
              <dgm:constr type="w" for="ch" forName="Text1" refType="w" fact="0.5091"/>
              <dgm:constr type="h" for="ch" forName="Text1" refType="h" fact="0.1063"/>
              <dgm:constr type="r" for="ch" forName="Text2" refType="w" fact="0.4922"/>
              <dgm:constr type="t" for="ch" forName="Text2" refType="h" fact="0.1826"/>
              <dgm:constr type="w" for="ch" forName="Text2" refType="w" fact="0.1932"/>
              <dgm:constr type="h" for="ch" forName="Text2" refType="h" fact="0.0709"/>
              <dgm:constr type="r" for="ch" forName="Text3" refType="w" fact="0.2545"/>
              <dgm:constr type="t" for="ch" forName="Text3" refType="h" fact="0.5655"/>
              <dgm:constr type="w" for="ch" forName="Text3" refType="w" fact="0.2409"/>
              <dgm:constr type="h" for="ch" forName="Text3" refType="h" fact="0.0709"/>
              <dgm:constr type="r" for="ch" forName="Text5" refType="w" fact="0.358"/>
              <dgm:constr type="t" for="ch" forName="Text5" refType="h" fact="0.9129"/>
              <dgm:constr type="w" for="ch" forName="Text5" refType="w" fact="0.2045"/>
              <dgm:constr type="h" for="ch" forName="Text5" refType="h" fact="0.0709"/>
              <dgm:constr type="r" for="ch" forName="Text4" refType="w" fact="0.9864"/>
              <dgm:constr type="t" for="ch" forName="Text4" refType="h" fact="0.6132"/>
              <dgm:constr type="w" for="ch" forName="Text4" refType="w" fact="0.1045"/>
              <dgm:constr type="h" for="ch" forName="Text4" refType="h" fact="0.0709"/>
            </dgm:constrLst>
          </dgm:if>
          <dgm:else name="Name17">
            <dgm:alg type="composite">
              <dgm:param type="ar" val="1.1999"/>
            </dgm:alg>
            <dgm:constrLst>
              <dgm:constr type="primFontSz" for="des" forName="Text1" val="65"/>
              <dgm:constr type="primFontSz" for="des" forName="Text2" refType="primFontSz" refFor="des" refForName="Text1" op="equ"/>
              <dgm:constr type="primFontSz" for="des" forName="Text3" refType="primFontSz" refFor="des" refForName="Text1" op="equ"/>
              <dgm:constr type="primFontSz" for="des" forName="Text4" refType="primFontSz" refFor="des" refForName="Text1" op="equ"/>
              <dgm:constr type="primFontSz" for="des" forName="Text5" refType="primFontSz" refFor="des" refForName="Text1" op="equ"/>
              <dgm:constr type="primFontSz" for="des" forName="Text6" refType="primFontSz" refFor="des" refForName="Text1" op="equ"/>
              <dgm:constr type="r" for="ch" forName="Image1" refType="w" fact="0.8502"/>
              <dgm:constr type="t" for="ch" forName="Image1" refType="h" fact="0.2921"/>
              <dgm:constr type="w" for="ch" forName="Image1" refType="w" fact="0.5634"/>
              <dgm:constr type="h" for="ch" forName="Image1" refType="h" fact="0.417"/>
              <dgm:constr type="r" for="ch" forName="Accent1" refType="w" fact="0.8226"/>
              <dgm:constr type="t" for="ch" forName="Accent1" refType="h" fact="0.3236"/>
              <dgm:constr type="w" for="ch" forName="Accent1" refType="w" fact="0.5091"/>
              <dgm:constr type="h" for="ch" forName="Accent1" refType="h" fact="0.3515"/>
              <dgm:constr type="r" for="ch" forName="Image4" refType="w"/>
              <dgm:constr type="t" for="ch" forName="Image4" refType="h" fact="0.539"/>
              <dgm:constr type="w" for="ch" forName="Image4" refType="w" fact="0.1316"/>
              <dgm:constr type="h" for="ch" forName="Image4" refType="h" fact="0.1604"/>
              <dgm:constr type="r" for="ch" forName="Accent4" refType="w" fact="0.9864"/>
              <dgm:constr type="t" for="ch" forName="Accent4" refType="h" fact="0.5559"/>
              <dgm:constr type="w" for="ch" forName="Accent4" refType="w" fact="0.1045"/>
              <dgm:constr type="h" for="ch" forName="Accent4" refType="h" fact="0.1281"/>
              <dgm:constr type="r" for="ch" forName="Image5" refType="w" fact="0.3713"/>
              <dgm:constr type="t" for="ch" forName="Image5" refType="h" fact="0.7301"/>
              <dgm:constr type="w" for="ch" forName="Image5" refType="w" fact="0.2318"/>
              <dgm:constr type="h" for="ch" forName="Image5" refType="h" fact="0.2699"/>
              <dgm:constr type="r" for="ch" forName="Accent5" refType="w" fact="0.358"/>
              <dgm:constr type="t" for="ch" forName="Accent5" refType="h" fact="0.7467"/>
              <dgm:constr type="w" for="ch" forName="Accent5" refType="w" fact="0.2045"/>
              <dgm:constr type="h" for="ch" forName="Accent5" refType="h" fact="0.2371"/>
              <dgm:constr type="r" for="ch" forName="Image3" refType="w" fact="0.2682"/>
              <dgm:constr type="t" for="ch" forName="Image3" refType="h" fact="0.4536"/>
              <dgm:constr type="w" for="ch" forName="Image3" refType="w" fact="0.2682"/>
              <dgm:constr type="h" for="ch" forName="Image3" refType="h" fact="0.1989"/>
              <dgm:constr type="r" for="ch" forName="Accent3" refType="w" fact="0.2545"/>
              <dgm:constr type="t" for="ch" forName="Accent3" refType="h" fact="0.4701"/>
              <dgm:constr type="w" for="ch" forName="Accent3" refType="w" fact="0.2409"/>
              <dgm:constr type="h" for="ch" forName="Accent3" refType="h" fact="0.1662"/>
              <dgm:constr type="r" for="ch" forName="Image2" refType="w" fact="0.5056"/>
              <dgm:constr type="t" for="ch" forName="Image2" refType="h" fact="0"/>
              <dgm:constr type="w" for="ch" forName="Image2" refType="w" fact="0.2205"/>
              <dgm:constr type="h" for="ch" forName="Image2" refType="h" fact="0.2699"/>
              <dgm:constr type="r" for="ch" forName="Accent2" refType="w" fact="0.492"/>
              <dgm:constr type="t" for="ch" forName="Accent2" refType="h" fact="0.0164"/>
              <dgm:constr type="w" for="ch" forName="Accent2" refType="w" fact="0.1932"/>
              <dgm:constr type="h" for="ch" forName="Accent2" refType="h" fact="0.2371"/>
              <dgm:constr type="r" for="ch" forName="Text1" refType="w" fact="0.8226"/>
              <dgm:constr type="t" for="ch" forName="Text1" refType="h" fact="0.5695"/>
              <dgm:constr type="w" for="ch" forName="Text1" refType="w" fact="0.5091"/>
              <dgm:constr type="h" for="ch" forName="Text1" refType="h" fact="0.1063"/>
              <dgm:constr type="r" for="ch" forName="Image6" refType="w" fact="0.849"/>
              <dgm:constr type="t" for="ch" forName="Image6" refType="h" fact="0.7301"/>
              <dgm:constr type="w" for="ch" forName="Image6" refType="w" fact="0.2361"/>
              <dgm:constr type="h" for="ch" forName="Image6" refType="h" fact="0.1604"/>
              <dgm:constr type="r" for="ch" forName="Accent6" refType="w" fact="0.8352"/>
              <dgm:constr type="t" for="ch" forName="Accent6" refType="h" fact="0.7467"/>
              <dgm:constr type="w" for="ch" forName="Accent6" refType="w" fact="0.2091"/>
              <dgm:constr type="h" for="ch" forName="Accent6" refType="h" fact="0.1281"/>
              <dgm:constr type="r" for="ch" forName="Text2" refType="w" fact="0.4922"/>
              <dgm:constr type="t" for="ch" forName="Text2" refType="h" fact="0.1826"/>
              <dgm:constr type="w" for="ch" forName="Text2" refType="w" fact="0.1932"/>
              <dgm:constr type="h" for="ch" forName="Text2" refType="h" fact="0.0709"/>
              <dgm:constr type="r" for="ch" forName="Text3" refType="w" fact="0.2545"/>
              <dgm:constr type="t" for="ch" forName="Text3" refType="h" fact="0.5655"/>
              <dgm:constr type="w" for="ch" forName="Text3" refType="w" fact="0.2409"/>
              <dgm:constr type="h" for="ch" forName="Text3" refType="h" fact="0.0709"/>
              <dgm:constr type="r" for="ch" forName="Text5" refType="w" fact="0.358"/>
              <dgm:constr type="t" for="ch" forName="Text5" refType="h" fact="0.9129"/>
              <dgm:constr type="w" for="ch" forName="Text5" refType="w" fact="0.2045"/>
              <dgm:constr type="h" for="ch" forName="Text5" refType="h" fact="0.0709"/>
              <dgm:constr type="r" for="ch" forName="Text6" refType="w" fact="0.8352"/>
              <dgm:constr type="t" for="ch" forName="Text6" refType="h" fact="0.8039"/>
              <dgm:constr type="w" for="ch" forName="Text6" refType="w" fact="0.2091"/>
              <dgm:constr type="h" for="ch" forName="Text6" refType="h" fact="0.0709"/>
              <dgm:constr type="r" for="ch" forName="Text4" refType="w" fact="0.9864"/>
              <dgm:constr type="t" for="ch" forName="Text4" refType="h" fact="0.6132"/>
              <dgm:constr type="w" for="ch" forName="Text4" refType="w" fact="0.1045"/>
              <dgm:constr type="h" for="ch" forName="Text4" refType="h" fact="0.0709"/>
            </dgm:constrLst>
          </dgm:else>
        </dgm:choose>
      </dgm:else>
    </dgm:choose>
    <dgm:forEach name="wrapper" axis="self" ptType="parTrans">
      <dgm:forEach name="ImageRepeat" axis="self">
        <dgm:layoutNode name="Image" styleLbl="alignImgPlace1">
          <dgm:alg type="sp"/>
          <dgm:shape xmlns:r="http://schemas.openxmlformats.org/officeDocument/2006/relationships" type="rect" r:blip="" blipPhldr="1">
            <dgm:adjLst/>
          </dgm:shape>
          <dgm:presOf/>
        </dgm:layoutNode>
      </dgm:forEach>
      <dgm:forEach name="accentRepeat" axis="self">
        <dgm:layoutNode name="Accent" styleLbl="parChTrans1D1">
          <dgm:alg type="sp"/>
          <dgm:shape xmlns:r="http://schemas.openxmlformats.org/officeDocument/2006/relationships" type="rect" r:blip="">
            <dgm:adjLst/>
          </dgm:shape>
          <dgm:presOf/>
        </dgm:layoutNode>
      </dgm:forEach>
    </dgm:forEach>
    <dgm:forEach name="Name18" axis="ch" ptType="node" cnt="1">
      <dgm:layoutNode name="Image1">
        <dgm:alg type="sp"/>
        <dgm:shape xmlns:r="http://schemas.openxmlformats.org/officeDocument/2006/relationships" r:blip="">
          <dgm:adjLst/>
        </dgm:shape>
        <dgm:presOf/>
        <dgm:forEach name="Name19" ref="ImageRepeat"/>
      </dgm:layoutNode>
      <dgm:layoutNode name="Accent1">
        <dgm:alg type="sp"/>
        <dgm:shape xmlns:r="http://schemas.openxmlformats.org/officeDocument/2006/relationships" r:blip="">
          <dgm:adjLst/>
        </dgm:shape>
        <dgm:presOf/>
        <dgm:constrLst/>
        <dgm:forEach name="Name20" ref="accentRepeat"/>
      </dgm:layoutNode>
      <dgm:layoutNode name="Text1" styleLbl="alignImgPlace1">
        <dgm:varLst>
          <dgm:chMax val="0"/>
          <dgm:chPref val="0"/>
          <dgm:bulletEnabled val="1"/>
        </dgm:varLst>
        <dgm:alg type="tx">
          <dgm:param type="parTxLTRAlign" val="r"/>
          <dgm:param type="shpTxLTRAlignCh" val="r"/>
          <dgm:param type="txAnchorVert" val="b"/>
          <dgm:param type="txAnchorVertCh" val="b"/>
          <dgm:param type="lnSpPar" val="100"/>
        </dgm:alg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lMarg" refType="primFontSz" fact="0.15"/>
          <dgm:constr type="rMarg" refType="primFontSz" fact="0.15"/>
          <dgm:constr type="tMarg" refType="primFontSz" fact="0.05"/>
          <dgm:constr type="bMarg" refType="primFontSz" fact="0"/>
        </dgm:constrLst>
        <dgm:ruleLst>
          <dgm:rule type="primFontSz" val="5" fact="NaN" max="NaN"/>
        </dgm:ruleLst>
      </dgm:layoutNode>
    </dgm:forEach>
    <dgm:forEach name="Name21" axis="ch" ptType="node" st="2" cnt="1">
      <dgm:layoutNode name="Image2">
        <dgm:alg type="sp"/>
        <dgm:shape xmlns:r="http://schemas.openxmlformats.org/officeDocument/2006/relationships" r:blip="">
          <dgm:adjLst/>
        </dgm:shape>
        <dgm:presOf/>
        <dgm:forEach name="Name22" ref="ImageRepeat"/>
      </dgm:layoutNode>
      <dgm:layoutNode name="Accent2">
        <dgm:alg type="sp"/>
        <dgm:shape xmlns:r="http://schemas.openxmlformats.org/officeDocument/2006/relationships" r:blip="">
          <dgm:adjLst/>
        </dgm:shape>
        <dgm:presOf/>
        <dgm:constrLst/>
        <dgm:forEach name="Name23" ref="accentRepeat"/>
      </dgm:layoutNode>
      <dgm:layoutNode name="Text2" styleLbl="alignImgPlace1">
        <dgm:varLst>
          <dgm:chMax val="0"/>
          <dgm:chPref val="0"/>
          <dgm:bulletEnabled val="1"/>
        </dgm:varLst>
        <dgm:alg type="tx">
          <dgm:param type="parTxLTRAlign" val="r"/>
          <dgm:param type="shpTxLTRAlignCh" val="r"/>
          <dgm:param type="txAnchorVert" val="b"/>
          <dgm:param type="txAnchorVertCh" val="b"/>
        </dgm:alg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lMarg" refType="primFontSz" fact="0.15"/>
          <dgm:constr type="rMarg" refType="primFontSz" fact="0.15"/>
          <dgm:constr type="tMarg" refType="primFontSz" fact="0.05"/>
          <dgm:constr type="bMarg" refType="primFontSz" fact="0"/>
        </dgm:constrLst>
        <dgm:ruleLst>
          <dgm:rule type="primFontSz" val="5" fact="NaN" max="NaN"/>
        </dgm:ruleLst>
      </dgm:layoutNode>
    </dgm:forEach>
    <dgm:forEach name="Name24" axis="ch" ptType="node" st="3" cnt="1">
      <dgm:layoutNode name="Image3">
        <dgm:alg type="sp"/>
        <dgm:shape xmlns:r="http://schemas.openxmlformats.org/officeDocument/2006/relationships" r:blip="">
          <dgm:adjLst/>
        </dgm:shape>
        <dgm:presOf/>
        <dgm:forEach name="Name25" ref="ImageRepeat"/>
      </dgm:layoutNode>
      <dgm:layoutNode name="Accent3">
        <dgm:alg type="sp"/>
        <dgm:shape xmlns:r="http://schemas.openxmlformats.org/officeDocument/2006/relationships" r:blip="">
          <dgm:adjLst/>
        </dgm:shape>
        <dgm:presOf/>
        <dgm:constrLst/>
        <dgm:forEach name="Name26" ref="accentRepeat"/>
      </dgm:layoutNode>
      <dgm:layoutNode name="Text3" styleLbl="alignImgPlace1">
        <dgm:varLst>
          <dgm:chMax val="0"/>
          <dgm:chPref val="0"/>
          <dgm:bulletEnabled val="1"/>
        </dgm:varLst>
        <dgm:alg type="tx">
          <dgm:param type="parTxLTRAlign" val="r"/>
          <dgm:param type="shpTxLTRAlignCh" val="r"/>
          <dgm:param type="txAnchorVert" val="b"/>
          <dgm:param type="txAnchorVertCh" val="b"/>
        </dgm:alg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lMarg" refType="primFontSz" fact="0.15"/>
          <dgm:constr type="rMarg" refType="primFontSz" fact="0.15"/>
          <dgm:constr type="tMarg" refType="primFontSz" fact="0.05"/>
          <dgm:constr type="bMarg" refType="primFontSz" fact="0"/>
        </dgm:constrLst>
        <dgm:ruleLst>
          <dgm:rule type="primFontSz" val="5" fact="NaN" max="NaN"/>
        </dgm:ruleLst>
      </dgm:layoutNode>
    </dgm:forEach>
    <dgm:forEach name="Name27" axis="ch" ptType="node" st="4" cnt="1">
      <dgm:layoutNode name="Image4">
        <dgm:alg type="sp"/>
        <dgm:shape xmlns:r="http://schemas.openxmlformats.org/officeDocument/2006/relationships" r:blip="">
          <dgm:adjLst/>
        </dgm:shape>
        <dgm:presOf/>
        <dgm:forEach name="Name28" ref="ImageRepeat"/>
      </dgm:layoutNode>
      <dgm:layoutNode name="Accent4">
        <dgm:alg type="sp"/>
        <dgm:shape xmlns:r="http://schemas.openxmlformats.org/officeDocument/2006/relationships" r:blip="">
          <dgm:adjLst/>
        </dgm:shape>
        <dgm:presOf/>
        <dgm:constrLst/>
        <dgm:forEach name="Name29" ref="accentRepeat"/>
      </dgm:layoutNode>
      <dgm:layoutNode name="Text4" styleLbl="alignImgPlace1">
        <dgm:varLst>
          <dgm:chMax val="0"/>
          <dgm:chPref val="0"/>
          <dgm:bulletEnabled val="1"/>
        </dgm:varLst>
        <dgm:alg type="tx">
          <dgm:param type="parTxLTRAlign" val="r"/>
          <dgm:param type="shpTxLTRAlignCh" val="r"/>
          <dgm:param type="txAnchorVert" val="b"/>
          <dgm:param type="txAnchorVertCh" val="b"/>
        </dgm:alg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lMarg" refType="primFontSz" fact="0.15"/>
          <dgm:constr type="rMarg" refType="primFontSz" fact="0.15"/>
          <dgm:constr type="tMarg" refType="primFontSz" fact="0.05"/>
          <dgm:constr type="bMarg" refType="primFontSz" fact="0"/>
        </dgm:constrLst>
        <dgm:ruleLst>
          <dgm:rule type="primFontSz" val="5" fact="NaN" max="NaN"/>
        </dgm:ruleLst>
      </dgm:layoutNode>
    </dgm:forEach>
    <dgm:forEach name="Name30" axis="ch" ptType="node" st="5" cnt="1">
      <dgm:layoutNode name="Image5">
        <dgm:alg type="sp"/>
        <dgm:shape xmlns:r="http://schemas.openxmlformats.org/officeDocument/2006/relationships" r:blip="">
          <dgm:adjLst/>
        </dgm:shape>
        <dgm:presOf/>
        <dgm:forEach name="Name31" ref="ImageRepeat"/>
      </dgm:layoutNode>
      <dgm:layoutNode name="Accent5">
        <dgm:alg type="sp"/>
        <dgm:shape xmlns:r="http://schemas.openxmlformats.org/officeDocument/2006/relationships" r:blip="">
          <dgm:adjLst/>
        </dgm:shape>
        <dgm:presOf/>
        <dgm:constrLst/>
        <dgm:forEach name="Name32" ref="accentRepeat"/>
      </dgm:layoutNode>
      <dgm:layoutNode name="Text5" styleLbl="alignImgPlace1">
        <dgm:varLst>
          <dgm:chMax val="0"/>
          <dgm:chPref val="0"/>
          <dgm:bulletEnabled val="1"/>
        </dgm:varLst>
        <dgm:alg type="tx">
          <dgm:param type="parTxLTRAlign" val="r"/>
          <dgm:param type="shpTxLTRAlignCh" val="r"/>
          <dgm:param type="txAnchorVert" val="b"/>
          <dgm:param type="txAnchorVertCh" val="b"/>
        </dgm:alg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lMarg" refType="primFontSz" fact="0.15"/>
          <dgm:constr type="rMarg" refType="primFontSz" fact="0.15"/>
          <dgm:constr type="tMarg" refType="primFontSz" fact="0.05"/>
          <dgm:constr type="bMarg" refType="primFontSz" fact="0"/>
        </dgm:constrLst>
        <dgm:ruleLst>
          <dgm:rule type="primFontSz" val="5" fact="NaN" max="NaN"/>
        </dgm:ruleLst>
      </dgm:layoutNode>
    </dgm:forEach>
    <dgm:forEach name="Name33" axis="ch" ptType="node" st="6" cnt="1">
      <dgm:layoutNode name="Image6">
        <dgm:alg type="sp"/>
        <dgm:shape xmlns:r="http://schemas.openxmlformats.org/officeDocument/2006/relationships" r:blip="">
          <dgm:adjLst/>
        </dgm:shape>
        <dgm:presOf/>
        <dgm:forEach name="Name34" ref="ImageRepeat"/>
      </dgm:layoutNode>
      <dgm:layoutNode name="Accent6">
        <dgm:alg type="sp"/>
        <dgm:shape xmlns:r="http://schemas.openxmlformats.org/officeDocument/2006/relationships" r:blip="">
          <dgm:adjLst/>
        </dgm:shape>
        <dgm:presOf/>
        <dgm:constrLst/>
        <dgm:forEach name="Name35" ref="accentRepeat"/>
      </dgm:layoutNode>
      <dgm:layoutNode name="Text6" styleLbl="alignImgPlace1">
        <dgm:varLst>
          <dgm:chMax val="0"/>
          <dgm:chPref val="0"/>
          <dgm:bulletEnabled val="1"/>
        </dgm:varLst>
        <dgm:alg type="tx">
          <dgm:param type="parTxLTRAlign" val="r"/>
          <dgm:param type="shpTxLTRAlignCh" val="r"/>
          <dgm:param type="txAnchorVert" val="b"/>
          <dgm:param type="txAnchorVertCh" val="b"/>
        </dgm:alg>
        <dgm:shape xmlns:r="http://schemas.openxmlformats.org/officeDocument/2006/relationships" type="rect" r:blip="" hideGeom="1">
          <dgm:adjLst/>
        </dgm:shape>
        <dgm:presOf axis="desOrSelf" ptType="node"/>
        <dgm:constrLst>
          <dgm:constr type="lMarg" refType="primFontSz" fact="0.15"/>
          <dgm:constr type="rMarg" refType="primFontSz" fact="0.15"/>
          <dgm:constr type="tMarg" refType="primFontSz" fact="0.05"/>
          <dgm:constr type="bMarg" refType="primFontSz" fact="0"/>
        </dgm:constrLst>
        <dgm:ruleLst>
          <dgm:rule type="primFontSz" val="5" fact="NaN" max="NaN"/>
        </dgm:ruleLst>
      </dgm:layoutNod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#1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60B77A5-E64D-4888-9595-2B46FFB1B06C}" type="datetimeFigureOut">
              <a:rPr lang="en-US" smtClean="0"/>
              <a:t>9/1/2026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6C7AE269-36AC-47AA-8B09-E28BF56C507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830173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6400" y="696913"/>
            <a:ext cx="6197600" cy="3486150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65667A7-58CE-4F5A-9605-6BE47426AB29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4814096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3838913-80FA-4B91-9068-6F22FC4289D5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9592585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Geometry (G): </a:t>
            </a:r>
            <a:r>
              <a:rPr lang="en-US" dirty="0"/>
              <a:t>The models use an extended tight-binding Hamiltonian, finely tuned to reproduce bond lengths and angles across a wide range of elements and bonding situations.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Frequency (F): </a:t>
            </a:r>
            <a:r>
              <a:rPr lang="en-US" dirty="0"/>
              <a:t>GFN-</a:t>
            </a:r>
            <a:r>
              <a:rPr lang="en-US" dirty="0" err="1"/>
              <a:t>xTB</a:t>
            </a:r>
            <a:r>
              <a:rPr lang="en-US" dirty="0"/>
              <a:t> includes analytical second derivatives (Hessians), allowing accurate vibrational frequency calculations without resorting to numerical.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Noncovalent interactions (N):</a:t>
            </a:r>
            <a:r>
              <a:rPr lang="en-US" dirty="0"/>
              <a:t> Captured through empirically corrected dispersion terms (e.g., D3-like in GFN1 and advanced density-dependent D4-like in GFN2) and multipole electrostatics, enabling the method to handle hydrogen bonding, π–π stacking, and van der Waals interactions effectively.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AE269-36AC-47AA-8B09-E28BF56C5076}" type="slidenum">
              <a:rPr lang="en-US" smtClean="0"/>
              <a:t>21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3532756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AE269-36AC-47AA-8B09-E28BF56C5076}" type="slidenum">
              <a:rPr lang="en-US" smtClean="0"/>
              <a:t>26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740631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Geometry (G): </a:t>
            </a:r>
            <a:r>
              <a:rPr lang="en-US" dirty="0"/>
              <a:t>The models use an extended tight-binding Hamiltonian, finely tuned to reproduce bond lengths and angles across a wide range of elements and bonding situations.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Frequency (F): </a:t>
            </a:r>
            <a:r>
              <a:rPr lang="en-US" dirty="0"/>
              <a:t>GFN-</a:t>
            </a:r>
            <a:r>
              <a:rPr lang="en-US" dirty="0" err="1"/>
              <a:t>xTB</a:t>
            </a:r>
            <a:r>
              <a:rPr lang="en-US" dirty="0"/>
              <a:t> includes analytical second derivatives (Hessians), allowing accurate vibrational frequency calculations without resorting to numerical.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Noncovalent interactions (N):</a:t>
            </a:r>
            <a:r>
              <a:rPr lang="en-US" dirty="0"/>
              <a:t> Captured through empirically corrected dispersion terms (e.g., D3-like in GFN1 and advanced density-dependent D4-like in GFN2) and multipole electrostatics, enabling the method to handle hydrogen bonding, π–π stacking, and van der Waals interactions effectively.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6C7AE269-36AC-47AA-8B09-E28BF56C5076}" type="slidenum">
              <a:rPr lang="en-US" smtClean="0"/>
              <a:t>30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85649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609601"/>
            <a:ext cx="10363200" cy="4267200"/>
          </a:xfrm>
        </p:spPr>
        <p:txBody>
          <a:bodyPr anchor="b">
            <a:noAutofit/>
          </a:bodyPr>
          <a:lstStyle>
            <a:lvl1pPr>
              <a:lnSpc>
                <a:spcPct val="100000"/>
              </a:lnSpc>
              <a:defRPr sz="8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4953000"/>
            <a:ext cx="8534400" cy="1219200"/>
          </a:xfrm>
        </p:spPr>
        <p:txBody>
          <a:bodyPr>
            <a:normAutofit/>
          </a:bodyPr>
          <a:lstStyle>
            <a:lvl1pPr marL="0" indent="0" algn="ctr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BEC357C6-98B5-4B2F-AE2A-79DC86AAF38E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8" name="Slide Number Placeholder 7"/>
          <p:cNvSpPr>
            <a:spLocks noGrp="1"/>
          </p:cNvSpPr>
          <p:nvPr>
            <p:ph type="sldNum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9" name="Footer Placeholder 8"/>
          <p:cNvSpPr>
            <a:spLocks noGrp="1"/>
          </p:cNvSpPr>
          <p:nvPr>
            <p:ph type="ftr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84614876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543E3B3-65D5-4C5D-B8F9-653F9FC19390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093355133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BCBEC40-8AF8-408C-A261-9F26EB147441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41082583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lvl5pPr>
              <a:defRPr/>
            </a:lvl5pPr>
            <a:lvl6pPr>
              <a:defRPr/>
            </a:lvl6pPr>
            <a:lvl7pPr>
              <a:defRPr/>
            </a:lvl7pPr>
            <a:lvl8pPr>
              <a:defRPr/>
            </a:lvl8pPr>
            <a:lvl9pPr>
              <a:buFont typeface="Arial" pitchFamily="34" charset="0"/>
              <a:buChar char="•"/>
              <a:defRPr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D5FD09-368D-441C-8CB7-FAA619A80B88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048054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1371601"/>
            <a:ext cx="10363200" cy="2505075"/>
          </a:xfrm>
        </p:spPr>
        <p:txBody>
          <a:bodyPr anchor="b"/>
          <a:lstStyle>
            <a:lvl1pPr algn="ctr" defTabSz="914400" rtl="0" eaLnBrk="1" latinLnBrk="0" hangingPunct="1">
              <a:lnSpc>
                <a:spcPct val="100000"/>
              </a:lnSpc>
              <a:spcBef>
                <a:spcPct val="0"/>
              </a:spcBef>
              <a:buNone/>
              <a:defRPr lang="en-US" sz="4800" kern="1200" dirty="0" smtClean="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131887"/>
          </a:xfrm>
        </p:spPr>
        <p:txBody>
          <a:bodyPr anchor="t"/>
          <a:lstStyle>
            <a:lvl1pPr marL="0" indent="0" algn="ct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894B512B-4071-416E-A6A0-C5A512CDB52C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FFF39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39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FFF39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59944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6261100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9" name="Oval 8"/>
          <p:cNvSpPr/>
          <p:nvPr/>
        </p:nvSpPr>
        <p:spPr>
          <a:xfrm>
            <a:off x="5728971" y="3924300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25007191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400"/>
            </a:lvl1pPr>
            <a:lvl2pPr>
              <a:defRPr sz="16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BB62F9-C768-4E38-B5BF-9005C0D88808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5388864" cy="4526280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</p:spTree>
    <p:extLst>
      <p:ext uri="{BB962C8B-B14F-4D97-AF65-F5344CB8AC3E}">
        <p14:creationId xmlns:p14="http://schemas.microsoft.com/office/powerpoint/2010/main" val="253377820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0"/>
            <a:ext cx="5386917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97601" y="1600200"/>
            <a:ext cx="5389033" cy="609600"/>
          </a:xfrm>
        </p:spPr>
        <p:txBody>
          <a:bodyPr anchor="b">
            <a:noAutofit/>
          </a:bodyPr>
          <a:lstStyle>
            <a:lvl1pPr marL="0" indent="0" algn="ctr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10C890C-0104-48AC-93C2-1BE1B5C6998A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3913632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>
          <a:xfrm>
            <a:off x="6230112" y="2212849"/>
            <a:ext cx="5388864" cy="3913187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12392813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683F2C54-B4A6-46C0-95D3-DFA552531BAB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84894115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54AAC7-A883-4A58-8F26-F767898D47CE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109222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876117" y="266700"/>
            <a:ext cx="4011084" cy="209550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>
                <a:effectLst>
                  <a:outerShdw blurRad="50800" dist="25400" dir="5400000" algn="t" rotWithShape="0">
                    <a:prstClr val="black">
                      <a:alpha val="25000"/>
                    </a:prstClr>
                  </a:outerShdw>
                </a:effectLst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958850" y="273051"/>
            <a:ext cx="6661151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7876117" y="2438401"/>
            <a:ext cx="4011084" cy="3687763"/>
          </a:xfrm>
        </p:spPr>
        <p:txBody>
          <a:bodyPr>
            <a:normAutofit/>
          </a:bodyPr>
          <a:lstStyle>
            <a:lvl1pPr marL="0" indent="0" algn="ctr">
              <a:lnSpc>
                <a:spcPct val="125000"/>
              </a:lnSpc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F4388869-FD7B-4CB9-9DDA-4144953DB45A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9858624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39435" y="228600"/>
            <a:ext cx="7615765" cy="895350"/>
          </a:xfrm>
        </p:spPr>
        <p:txBody>
          <a:bodyPr anchor="b"/>
          <a:lstStyle>
            <a:lvl1pPr algn="ctr">
              <a:lnSpc>
                <a:spcPct val="100000"/>
              </a:lnSpc>
              <a:defRPr sz="2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010835" y="1143000"/>
            <a:ext cx="8072965" cy="4541044"/>
          </a:xfrm>
          <a:ln w="76200">
            <a:solidFill>
              <a:schemeClr val="bg1"/>
            </a:solidFill>
          </a:ln>
          <a:effectLst>
            <a:outerShdw blurRad="88900" dist="50800" dir="5400000" algn="ctr" rotWithShape="0">
              <a:srgbClr val="000000">
                <a:alpha val="25000"/>
              </a:srgbClr>
            </a:outerShdw>
          </a:effectLst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239435" y="5810250"/>
            <a:ext cx="7615765" cy="533400"/>
          </a:xfrm>
        </p:spPr>
        <p:txBody>
          <a:bodyPr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C1812DB-AA40-4D81-AE08-78EEEA5123A7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5153916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gradFill flip="none" rotWithShape="1">
          <a:gsLst>
            <a:gs pos="26000">
              <a:schemeClr val="bg1">
                <a:tint val="80000"/>
                <a:satMod val="250000"/>
              </a:schemeClr>
            </a:gs>
            <a:gs pos="76000">
              <a:schemeClr val="bg1">
                <a:tint val="90000"/>
                <a:shade val="90000"/>
                <a:satMod val="200000"/>
              </a:schemeClr>
            </a:gs>
            <a:gs pos="92000">
              <a:schemeClr val="bg1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  <a:tileRect/>
        </a:gra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600200"/>
          </a:xfrm>
          <a:prstGeom prst="rect">
            <a:avLst/>
          </a:prstGeom>
        </p:spPr>
        <p:txBody>
          <a:bodyPr vert="horz" lIns="91440" tIns="45720" rIns="91440" bIns="45720" rtlCol="0" anchor="b">
            <a:no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484463" y="6356351"/>
            <a:ext cx="2781300" cy="365125"/>
          </a:xfrm>
          <a:prstGeom prst="rect">
            <a:avLst/>
          </a:prstGeom>
        </p:spPr>
        <p:txBody>
          <a:bodyPr vert="horz" lIns="91440" tIns="45720" rIns="45720" bIns="45720" rtlCol="0" anchor="ctr"/>
          <a:lstStyle>
            <a:lvl1pPr algn="r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3360F9AA-C23C-41DB-9E2A-5D295268F8D0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878887" y="6356351"/>
            <a:ext cx="3797300" cy="365125"/>
          </a:xfrm>
          <a:prstGeom prst="rect">
            <a:avLst/>
          </a:prstGeom>
        </p:spPr>
        <p:txBody>
          <a:bodyPr vert="horz" lIns="45720" tIns="45720" rIns="9144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1391038" y="6356351"/>
            <a:ext cx="749300" cy="365125"/>
          </a:xfrm>
          <a:prstGeom prst="rect">
            <a:avLst/>
          </a:prstGeom>
        </p:spPr>
        <p:txBody>
          <a:bodyPr vert="horz" lIns="27432" tIns="45720" rIns="45720" bIns="45720" rtlCol="0" anchor="ctr"/>
          <a:lstStyle>
            <a:lvl1pPr algn="l">
              <a:defRPr sz="1200">
                <a:solidFill>
                  <a:schemeClr val="tx1">
                    <a:lumMod val="65000"/>
                    <a:lumOff val="35000"/>
                  </a:schemeClr>
                </a:solidFill>
                <a:latin typeface="Century Gothic" pitchFamily="34" charset="0"/>
              </a:defRPr>
            </a:lvl1pPr>
          </a:lstStyle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‹#›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Oval 6"/>
          <p:cNvSpPr/>
          <p:nvPr/>
        </p:nvSpPr>
        <p:spPr>
          <a:xfrm>
            <a:off x="11277014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sp>
        <p:nvSpPr>
          <p:cNvPr id="8" name="Oval 7"/>
          <p:cNvSpPr/>
          <p:nvPr/>
        </p:nvSpPr>
        <p:spPr>
          <a:xfrm>
            <a:off x="758826" y="6499384"/>
            <a:ext cx="113029" cy="84772"/>
          </a:xfrm>
          <a:prstGeom prst="ellipse">
            <a:avLst/>
          </a:prstGeom>
          <a:solidFill>
            <a:schemeClr val="tx1">
              <a:lumMod val="50000"/>
              <a:lumOff val="50000"/>
            </a:schemeClr>
          </a:solidFill>
          <a:ln w="12700">
            <a:noFill/>
          </a:ln>
          <a:effectLst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3428035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hf hdr="0" ftr="0"/>
  <p:txStyles>
    <p:titleStyle>
      <a:lvl1pPr algn="ctr" defTabSz="914400" rtl="0" eaLnBrk="1" latinLnBrk="0" hangingPunct="1">
        <a:lnSpc>
          <a:spcPts val="5800"/>
        </a:lnSpc>
        <a:spcBef>
          <a:spcPct val="0"/>
        </a:spcBef>
        <a:buNone/>
        <a:defRPr sz="5400" kern="1200">
          <a:solidFill>
            <a:schemeClr val="tx2"/>
          </a:solidFill>
          <a:effectLst>
            <a:outerShdw blurRad="63500" dist="38100" dir="5400000" algn="t" rotWithShape="0">
              <a:prstClr val="black">
                <a:alpha val="25000"/>
              </a:prstClr>
            </a:outerShdw>
          </a:effectLst>
          <a:latin typeface="+mn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Courier New" pitchFamily="49" charset="0"/>
        <a:buChar char="o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1600" kern="1200">
          <a:solidFill>
            <a:schemeClr val="tx1">
              <a:lumMod val="50000"/>
              <a:lumOff val="50000"/>
            </a:schemeClr>
          </a:solidFill>
          <a:latin typeface="+mj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5.png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6.jpeg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0.png"/><Relationship Id="rId4" Type="http://schemas.openxmlformats.org/officeDocument/2006/relationships/image" Target="../media/image49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png"/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54.png"/><Relationship Id="rId4" Type="http://schemas.openxmlformats.org/officeDocument/2006/relationships/image" Target="../media/image53.jpeg"/></Relationships>
</file>

<file path=ppt/slides/_rels/slide17.xml.rels><?xml version="1.0" encoding="UTF-8" standalone="yes"?>
<Relationships xmlns="http://schemas.openxmlformats.org/package/2006/relationships"><Relationship Id="rId8" Type="http://schemas.openxmlformats.org/officeDocument/2006/relationships/hyperlink" Target="https://publishing.aidasco.org/journals/index.php/aire/article/view/85?utm_source=chatgpt.com" TargetMode="External"/><Relationship Id="rId3" Type="http://schemas.openxmlformats.org/officeDocument/2006/relationships/hyperlink" Target="https://publishing.aidasco.org/journals/index.php/aire/article/view/94?utm_source=chatgpt.com" TargetMode="External"/><Relationship Id="rId7" Type="http://schemas.openxmlformats.org/officeDocument/2006/relationships/hyperlink" Target="https://publishing.aidasco.org/journals/index.php/aire/article/view/87?utm_source=chatgpt.com" TargetMode="External"/><Relationship Id="rId12" Type="http://schemas.openxmlformats.org/officeDocument/2006/relationships/hyperlink" Target="https://publishing.aidasco.org/journals/index.php/aire/issue/view/9" TargetMode="External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Relationship Id="rId6" Type="http://schemas.openxmlformats.org/officeDocument/2006/relationships/hyperlink" Target="https://publishing.aidasco.org/journals/index.php/aire/article/view/91?utm_source=chatgpt.com" TargetMode="External"/><Relationship Id="rId11" Type="http://schemas.openxmlformats.org/officeDocument/2006/relationships/image" Target="../media/image56.jpeg"/><Relationship Id="rId5" Type="http://schemas.openxmlformats.org/officeDocument/2006/relationships/hyperlink" Target="https://publishing.aidasco.org/journals/index.php/aire/article/view/93?utm_source=chatgpt.com" TargetMode="External"/><Relationship Id="rId10" Type="http://schemas.openxmlformats.org/officeDocument/2006/relationships/hyperlink" Target="https://publishing.aidasco.org/journals/index.php/aire/article/view/92?utm_source=chatgpt.com" TargetMode="External"/><Relationship Id="rId4" Type="http://schemas.openxmlformats.org/officeDocument/2006/relationships/hyperlink" Target="https://publishing.aidasco.org/journals/index.php/aire/article/view/95?utm_source=chatgpt.com" TargetMode="External"/><Relationship Id="rId9" Type="http://schemas.openxmlformats.org/officeDocument/2006/relationships/hyperlink" Target="https://publishing.aidasco.org/journals/index.php/aire/article/view/88?utm_source=chatgpt.com" TargetMode="Externa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2.png"/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3.png"/><Relationship Id="rId1" Type="http://schemas.openxmlformats.org/officeDocument/2006/relationships/slideLayout" Target="../slideLayouts/slideLayout2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8" Type="http://schemas.openxmlformats.org/officeDocument/2006/relationships/image" Target="../media/image69.png"/><Relationship Id="rId3" Type="http://schemas.openxmlformats.org/officeDocument/2006/relationships/hyperlink" Target="https://atomistica.online/" TargetMode="External"/><Relationship Id="rId7" Type="http://schemas.openxmlformats.org/officeDocument/2006/relationships/image" Target="../media/image68.png"/><Relationship Id="rId2" Type="http://schemas.openxmlformats.org/officeDocument/2006/relationships/image" Target="../media/image65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7.png"/><Relationship Id="rId5" Type="http://schemas.openxmlformats.org/officeDocument/2006/relationships/image" Target="../media/image66.png"/><Relationship Id="rId4" Type="http://schemas.openxmlformats.org/officeDocument/2006/relationships/hyperlink" Target="https://discord.gg/cDcTT6NknH" TargetMode="Externa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70.png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7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hyperlink" Target="https://doi.org/10.1002/wcms.1493" TargetMode="External"/><Relationship Id="rId4" Type="http://schemas.openxmlformats.org/officeDocument/2006/relationships/image" Target="../media/image72.jpg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4.png"/><Relationship Id="rId2" Type="http://schemas.openxmlformats.org/officeDocument/2006/relationships/image" Target="../media/image7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5.png"/></Relationships>
</file>

<file path=ppt/slides/_rels/slide3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76.pn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2" Type="http://schemas.openxmlformats.org/officeDocument/2006/relationships/image" Target="../media/image77.png"/><Relationship Id="rId1" Type="http://schemas.openxmlformats.org/officeDocument/2006/relationships/slideLayout" Target="../slideLayouts/slideLayout2.xm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9.png"/><Relationship Id="rId1" Type="http://schemas.openxmlformats.org/officeDocument/2006/relationships/slideLayout" Target="../slideLayouts/slideLayout2.xml"/></Relationships>
</file>

<file path=ppt/slides/_rels/slide3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0.png"/><Relationship Id="rId1" Type="http://schemas.openxmlformats.org/officeDocument/2006/relationships/slideLayout" Target="../slideLayouts/slideLayout2.xml"/></Relationships>
</file>

<file path=ppt/slides/_rels/slide38.xml.rels><?xml version="1.0" encoding="UTF-8" standalone="yes"?>
<Relationships xmlns="http://schemas.openxmlformats.org/package/2006/relationships"><Relationship Id="rId2" Type="http://schemas.openxmlformats.org/officeDocument/2006/relationships/image" Target="../media/image81.png"/><Relationship Id="rId1" Type="http://schemas.openxmlformats.org/officeDocument/2006/relationships/slideLayout" Target="../slideLayouts/slideLayout2.xml"/></Relationships>
</file>

<file path=ppt/slides/_rels/slide3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5.png"/><Relationship Id="rId2" Type="http://schemas.openxmlformats.org/officeDocument/2006/relationships/image" Target="../media/image8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9.png"/><Relationship Id="rId5" Type="http://schemas.openxmlformats.org/officeDocument/2006/relationships/image" Target="../media/image3.png"/><Relationship Id="rId4" Type="http://schemas.openxmlformats.org/officeDocument/2006/relationships/image" Target="../media/image2.png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83.png"/><Relationship Id="rId1" Type="http://schemas.openxmlformats.org/officeDocument/2006/relationships/slideLayout" Target="../slideLayouts/slideLayout2.xml"/></Relationships>
</file>

<file path=ppt/slides/_rels/slide41.xml.rels><?xml version="1.0" encoding="UTF-8" standalone="yes"?>
<Relationships xmlns="http://schemas.openxmlformats.org/package/2006/relationships"><Relationship Id="rId2" Type="http://schemas.openxmlformats.org/officeDocument/2006/relationships/image" Target="../media/image84.png"/><Relationship Id="rId1" Type="http://schemas.openxmlformats.org/officeDocument/2006/relationships/slideLayout" Target="../slideLayouts/slideLayout2.xml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85.png"/><Relationship Id="rId1" Type="http://schemas.openxmlformats.org/officeDocument/2006/relationships/slideLayout" Target="../slideLayouts/slideLayout2.xml"/></Relationships>
</file>

<file path=ppt/slides/_rels/slide4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7.png"/><Relationship Id="rId2" Type="http://schemas.openxmlformats.org/officeDocument/2006/relationships/image" Target="../media/image86.png"/><Relationship Id="rId1" Type="http://schemas.openxmlformats.org/officeDocument/2006/relationships/slideLayout" Target="../slideLayouts/slideLayout2.xml"/></Relationships>
</file>

<file path=ppt/slides/_rels/slide4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9.png"/><Relationship Id="rId2" Type="http://schemas.openxmlformats.org/officeDocument/2006/relationships/image" Target="../media/image88.png"/><Relationship Id="rId1" Type="http://schemas.openxmlformats.org/officeDocument/2006/relationships/slideLayout" Target="../slideLayouts/slideLayout2.xml"/></Relationships>
</file>

<file path=ppt/slides/_rels/slide4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1.png"/><Relationship Id="rId2" Type="http://schemas.openxmlformats.org/officeDocument/2006/relationships/image" Target="../media/image90.png"/><Relationship Id="rId1" Type="http://schemas.openxmlformats.org/officeDocument/2006/relationships/slideLayout" Target="../slideLayouts/slideLayout2.xml"/></Relationships>
</file>

<file path=ppt/slides/_rels/slide4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hyperlink" Target="https://ai.meta.com/research" TargetMode="External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2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94.emf"/><Relationship Id="rId7" Type="http://schemas.openxmlformats.org/officeDocument/2006/relationships/hyperlink" Target="https://doi.org/10.48550/arXiv.2506.23971" TargetMode="External"/><Relationship Id="rId2" Type="http://schemas.openxmlformats.org/officeDocument/2006/relationships/image" Target="../media/image93.emf"/><Relationship Id="rId1" Type="http://schemas.openxmlformats.org/officeDocument/2006/relationships/slideLayout" Target="../slideLayouts/slideLayout4.xml"/><Relationship Id="rId6" Type="http://schemas.openxmlformats.org/officeDocument/2006/relationships/hyperlink" Target="https://doi.org/10.48550/arXiv.2505.08762" TargetMode="External"/><Relationship Id="rId5" Type="http://schemas.openxmlformats.org/officeDocument/2006/relationships/hyperlink" Target="https://huggingface.co/facebook/UMA" TargetMode="External"/><Relationship Id="rId4" Type="http://schemas.openxmlformats.org/officeDocument/2006/relationships/hyperlink" Target="https://huggingface.co/facebook/OMol25" TargetMode="External"/></Relationships>
</file>

<file path=ppt/slides/_rels/slide49.xml.rels><?xml version="1.0" encoding="UTF-8" standalone="yes"?>
<Relationships xmlns="http://schemas.openxmlformats.org/package/2006/relationships"><Relationship Id="rId3" Type="http://schemas.openxmlformats.org/officeDocument/2006/relationships/hyperlink" Target="https://github.com/facebookresearch/fairchem" TargetMode="External"/><Relationship Id="rId2" Type="http://schemas.openxmlformats.org/officeDocument/2006/relationships/hyperlink" Target="https://arxiv.org/abs/2512.23117" TargetMode="External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13.png"/><Relationship Id="rId5" Type="http://schemas.openxmlformats.org/officeDocument/2006/relationships/image" Target="../media/image12.png"/><Relationship Id="rId4" Type="http://schemas.openxmlformats.org/officeDocument/2006/relationships/image" Target="../media/image11.png"/></Relationships>
</file>

<file path=ppt/slides/_rels/slide5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95.png"/><Relationship Id="rId1" Type="http://schemas.openxmlformats.org/officeDocument/2006/relationships/slideLayout" Target="../slideLayouts/slideLayout4.xml"/></Relationships>
</file>

<file path=ppt/slides/_rels/slide52.xml.rels><?xml version="1.0" encoding="UTF-8" standalone="yes"?>
<Relationships xmlns="http://schemas.openxmlformats.org/package/2006/relationships"><Relationship Id="rId3" Type="http://schemas.openxmlformats.org/officeDocument/2006/relationships/image" Target="../media/image97.png"/><Relationship Id="rId2" Type="http://schemas.openxmlformats.org/officeDocument/2006/relationships/image" Target="../media/image96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98.png"/></Relationships>
</file>

<file path=ppt/slides/_rels/slide5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5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5.xml.rels><?xml version="1.0" encoding="UTF-8" standalone="yes"?>
<Relationships xmlns="http://schemas.openxmlformats.org/package/2006/relationships"><Relationship Id="rId2" Type="http://schemas.openxmlformats.org/officeDocument/2006/relationships/image" Target="../media/image99.png"/><Relationship Id="rId1" Type="http://schemas.openxmlformats.org/officeDocument/2006/relationships/slideLayout" Target="../slideLayouts/slideLayout2.xml"/></Relationships>
</file>

<file path=ppt/slides/_rels/slide5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0.png"/><Relationship Id="rId1" Type="http://schemas.openxmlformats.org/officeDocument/2006/relationships/slideLayout" Target="../slideLayouts/slideLayout2.xml"/></Relationships>
</file>

<file path=ppt/slides/_rels/slide5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5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2.png"/><Relationship Id="rId2" Type="http://schemas.openxmlformats.org/officeDocument/2006/relationships/image" Target="../media/image101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03.png"/></Relationships>
</file>

<file path=ppt/slides/_rels/slide5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5.png"/><Relationship Id="rId2" Type="http://schemas.openxmlformats.org/officeDocument/2006/relationships/image" Target="../media/image104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107.png"/><Relationship Id="rId4" Type="http://schemas.openxmlformats.org/officeDocument/2006/relationships/image" Target="../media/image106.png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.png"/><Relationship Id="rId3" Type="http://schemas.openxmlformats.org/officeDocument/2006/relationships/diagramLayout" Target="../diagrams/layout1.xml"/><Relationship Id="rId7" Type="http://schemas.openxmlformats.org/officeDocument/2006/relationships/image" Target="../media/image19.jpeg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7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image" Target="../media/image21.jpeg"/></Relationships>
</file>

<file path=ppt/slides/_rels/slide6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5.xml"/></Relationships>
</file>

<file path=ppt/slides/_rels/slide6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9.png"/><Relationship Id="rId2" Type="http://schemas.openxmlformats.org/officeDocument/2006/relationships/image" Target="../media/image108.png"/><Relationship Id="rId1" Type="http://schemas.openxmlformats.org/officeDocument/2006/relationships/slideLayout" Target="../slideLayouts/slideLayout2.xml"/></Relationships>
</file>

<file path=ppt/slides/_rels/slide63.xml.rels><?xml version="1.0" encoding="UTF-8" standalone="yes"?>
<Relationships xmlns="http://schemas.openxmlformats.org/package/2006/relationships"><Relationship Id="rId3" Type="http://schemas.openxmlformats.org/officeDocument/2006/relationships/hyperlink" Target="https://retractionwatch.com/papers-and-peer-reviews-with-evidence-of-chatgpt-writing/" TargetMode="External"/><Relationship Id="rId2" Type="http://schemas.openxmlformats.org/officeDocument/2006/relationships/image" Target="../media/image110.png"/><Relationship Id="rId1" Type="http://schemas.openxmlformats.org/officeDocument/2006/relationships/slideLayout" Target="../slideLayouts/slideLayout2.xml"/></Relationships>
</file>

<file path=ppt/slides/_rels/slide6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2.png"/><Relationship Id="rId2" Type="http://schemas.openxmlformats.org/officeDocument/2006/relationships/image" Target="../media/image111.jpeg"/><Relationship Id="rId1" Type="http://schemas.openxmlformats.org/officeDocument/2006/relationships/slideLayout" Target="../slideLayouts/slideLayout2.xml"/></Relationships>
</file>

<file path=ppt/slides/_rels/slide6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4.png"/><Relationship Id="rId2" Type="http://schemas.openxmlformats.org/officeDocument/2006/relationships/image" Target="../media/image113.jpe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5.png"/></Relationships>
</file>

<file path=ppt/slides/_rels/slide6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7.jpeg"/><Relationship Id="rId2" Type="http://schemas.openxmlformats.org/officeDocument/2006/relationships/image" Target="../media/image116.png"/><Relationship Id="rId1" Type="http://schemas.openxmlformats.org/officeDocument/2006/relationships/slideLayout" Target="../slideLayouts/slideLayout4.xml"/></Relationships>
</file>

<file path=ppt/slides/_rels/slide6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6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8.png"/><Relationship Id="rId1" Type="http://schemas.openxmlformats.org/officeDocument/2006/relationships/slideLayout" Target="../slideLayouts/slideLayout2.xml"/></Relationships>
</file>

<file path=ppt/slides/_rels/slide6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2" Type="http://schemas.openxmlformats.org/officeDocument/2006/relationships/image" Target="../media/image22.jpg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25.jpg"/><Relationship Id="rId4" Type="http://schemas.openxmlformats.org/officeDocument/2006/relationships/image" Target="../media/image24.jpg"/></Relationships>
</file>

<file path=ppt/slides/_rels/slide7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7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9.png"/><Relationship Id="rId2" Type="http://schemas.openxmlformats.org/officeDocument/2006/relationships/hyperlink" Target="https://publishing.aidasco.org/journals/index.php/aire/announcement/view/11" TargetMode="Externa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21.png"/><Relationship Id="rId4" Type="http://schemas.openxmlformats.org/officeDocument/2006/relationships/image" Target="../media/image120.png"/></Relationships>
</file>

<file path=ppt/slides/_rels/slide7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2.png"/><Relationship Id="rId2" Type="http://schemas.openxmlformats.org/officeDocument/2006/relationships/image" Target="../media/image47.png"/><Relationship Id="rId1" Type="http://schemas.openxmlformats.org/officeDocument/2006/relationships/slideLayout" Target="../slideLayouts/slideLayout2.xml"/></Relationships>
</file>

<file path=ppt/slides/_rels/slide7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3.jpeg"/><Relationship Id="rId1" Type="http://schemas.openxmlformats.org/officeDocument/2006/relationships/slideLayout" Target="../slideLayouts/slideLayout2.xml"/></Relationships>
</file>

<file path=ppt/slides/_rels/slide7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2.png"/><Relationship Id="rId13" Type="http://schemas.openxmlformats.org/officeDocument/2006/relationships/image" Target="../media/image37.png"/><Relationship Id="rId3" Type="http://schemas.openxmlformats.org/officeDocument/2006/relationships/image" Target="../media/image27.png"/><Relationship Id="rId7" Type="http://schemas.openxmlformats.org/officeDocument/2006/relationships/image" Target="../media/image31.png"/><Relationship Id="rId12" Type="http://schemas.openxmlformats.org/officeDocument/2006/relationships/image" Target="../media/image36.pn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5.png"/><Relationship Id="rId5" Type="http://schemas.openxmlformats.org/officeDocument/2006/relationships/image" Target="../media/image29.png"/><Relationship Id="rId15" Type="http://schemas.openxmlformats.org/officeDocument/2006/relationships/image" Target="../media/image39.png"/><Relationship Id="rId10" Type="http://schemas.openxmlformats.org/officeDocument/2006/relationships/image" Target="../media/image34.png"/><Relationship Id="rId4" Type="http://schemas.openxmlformats.org/officeDocument/2006/relationships/image" Target="../media/image28.png"/><Relationship Id="rId9" Type="http://schemas.openxmlformats.org/officeDocument/2006/relationships/image" Target="../media/image33.png"/><Relationship Id="rId14" Type="http://schemas.openxmlformats.org/officeDocument/2006/relationships/image" Target="../media/image38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image" Target="../media/image4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2486222"/>
            <a:ext cx="12192000" cy="812863"/>
          </a:xfrm>
        </p:spPr>
        <p:txBody>
          <a:bodyPr>
            <a:noAutofit/>
          </a:bodyPr>
          <a:lstStyle/>
          <a:p>
            <a:r>
              <a:rPr lang="en-US" sz="3600" b="1" spc="50" dirty="0">
                <a:ln w="0">
                  <a:solidFill>
                    <a:srgbClr val="2131FF"/>
                  </a:solidFill>
                </a:ln>
                <a:solidFill>
                  <a:schemeClr val="accent1">
                    <a:lumMod val="50000"/>
                  </a:schemeClr>
                </a:solidFill>
                <a:effectLst>
                  <a:innerShdw blurRad="63500" dist="50800" dir="13500000">
                    <a:srgbClr val="000000">
                      <a:alpha val="50000"/>
                    </a:srgbClr>
                  </a:innerShdw>
                </a:effectLst>
              </a:rPr>
              <a:t>Digital transition and the impact of AI</a:t>
            </a:r>
          </a:p>
        </p:txBody>
      </p:sp>
      <p:sp>
        <p:nvSpPr>
          <p:cNvPr id="10" name="Rectangle 9"/>
          <p:cNvSpPr/>
          <p:nvPr/>
        </p:nvSpPr>
        <p:spPr>
          <a:xfrm>
            <a:off x="0" y="3494934"/>
            <a:ext cx="12192000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1" i="0" u="none" strike="noStrike" kern="1200" cap="none" spc="0" normalizeH="0" baseline="0" noProof="0" dirty="0">
                <a:ln>
                  <a:solidFill>
                    <a:srgbClr val="2131FF"/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Stevan </a:t>
            </a:r>
            <a:r>
              <a:rPr kumimoji="0" lang="en-US" sz="2000" b="1" i="0" u="none" strike="noStrike" kern="1200" cap="none" spc="0" normalizeH="0" baseline="0" noProof="0" dirty="0" err="1">
                <a:ln>
                  <a:solidFill>
                    <a:srgbClr val="2131FF"/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Armaković</a:t>
            </a:r>
            <a:r>
              <a:rPr kumimoji="0" lang="en-US" sz="2000" b="1" i="0" u="none" strike="noStrike" kern="1200" cap="none" spc="0" normalizeH="0" baseline="0" noProof="0" dirty="0">
                <a:ln>
                  <a:solidFill>
                    <a:srgbClr val="2131FF"/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, PhD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solidFill>
                    <a:srgbClr val="2131FF"/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University of Novi Sad, </a:t>
            </a:r>
            <a:r>
              <a:rPr kumimoji="0" lang="en-US" sz="2000" b="0" i="0" u="none" strike="noStrike" kern="1200" cap="none" spc="0" normalizeH="0" noProof="0" dirty="0">
                <a:ln>
                  <a:solidFill>
                    <a:srgbClr val="2131FF"/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Faculty of Sciences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000" b="0" i="0" u="none" strike="noStrike" kern="1200" cap="none" spc="0" normalizeH="0" baseline="0" noProof="0" dirty="0">
                <a:ln>
                  <a:solidFill>
                    <a:srgbClr val="2131FF"/>
                  </a:solidFill>
                </a:ln>
                <a:solidFill>
                  <a:schemeClr val="accent1">
                    <a:lumMod val="50000"/>
                  </a:schemeClr>
                </a:solidFill>
                <a:effectLst/>
                <a:uLnTx/>
                <a:uFillTx/>
                <a:latin typeface="Palatino Linotype"/>
                <a:ea typeface="+mn-ea"/>
                <a:cs typeface="+mn-cs"/>
              </a:rPr>
              <a:t>Department of Physics</a:t>
            </a:r>
            <a:endParaRPr kumimoji="0" lang="en-US" sz="2000" b="0" i="1" u="none" strike="noStrike" kern="1200" cap="none" spc="0" normalizeH="0" baseline="30000" noProof="0" dirty="0">
              <a:ln>
                <a:solidFill>
                  <a:srgbClr val="2131FF"/>
                </a:solidFill>
              </a:ln>
              <a:solidFill>
                <a:schemeClr val="accent1">
                  <a:lumMod val="50000"/>
                </a:schemeClr>
              </a:solidFill>
              <a:effectLst/>
              <a:uLnTx/>
              <a:uFillTx/>
              <a:latin typeface="Palatino Linotype"/>
              <a:ea typeface="+mn-ea"/>
              <a:cs typeface="+mn-cs"/>
            </a:endParaRP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349809" y="317669"/>
            <a:ext cx="1371600" cy="137160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3557" y="317669"/>
            <a:ext cx="1371600" cy="1371600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850157" y="317669"/>
            <a:ext cx="1371600" cy="1371600"/>
          </a:xfrm>
          <a:prstGeom prst="rect">
            <a:avLst/>
          </a:prstGeom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32204" y="317669"/>
            <a:ext cx="1844233" cy="1371600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FC6124F8-374F-BBC0-0032-B4A840014C7D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91652" y="2681530"/>
            <a:ext cx="5408696" cy="5408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2645771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5BD3F106-F13F-39C3-CFE4-9B9716D21985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>
            <a:extLst>
              <a:ext uri="{FF2B5EF4-FFF2-40B4-BE49-F238E27FC236}">
                <a16:creationId xmlns:a16="http://schemas.microsoft.com/office/drawing/2014/main" id="{BC04C0CD-200E-D887-26F9-6E4CBDF0DE6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91983"/>
            <a:ext cx="12192000" cy="66740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03871659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A6D16A49-E83E-E587-62DD-C7A3C972B169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C5F986D8-0DCD-EC67-2CB4-A9962C77B200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8667" b="4888"/>
          <a:stretch/>
        </p:blipFill>
        <p:spPr>
          <a:xfrm>
            <a:off x="0" y="538994"/>
            <a:ext cx="12155835" cy="591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5553478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03A6631E-8194-27B6-6132-C9B24D06FC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Why CONNECT matters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C290EB16-4A33-D061-C7FE-B4E20601CFC0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sr-Latn-RS" dirty="0"/>
              <a:t>Overview and post-conference activities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DD20B40C-9661-D735-B789-4BEC526765B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54AAC7-A883-4A58-8F26-F767898D47CE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66425941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Rectangle 3"/>
          <p:cNvSpPr/>
          <p:nvPr/>
        </p:nvSpPr>
        <p:spPr>
          <a:xfrm>
            <a:off x="388621" y="874436"/>
            <a:ext cx="11751717" cy="403187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Connect 1.0 (2017) “Science and society“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Connect 2.0 (2018) “Common research and education“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Connect 3.0 (2019) “Awareness and convergence“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Connect 4.0 (2020) „Communication and popularization“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Connect 5.0 (2021) „Science Communication“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dirty="0">
                <a:solidFill>
                  <a:schemeClr val="accent1">
                    <a:lumMod val="75000"/>
                  </a:schemeClr>
                </a:solidFill>
              </a:rPr>
              <a:t>Connect 6.0 (2022) „Science Communication“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Connect 7.0 (2025) „Towards the ERA“</a:t>
            </a:r>
          </a:p>
          <a:p>
            <a:pPr marL="457200" indent="-457200">
              <a:buFont typeface="Arial" panose="020B0604020202020204" pitchFamily="34" charset="0"/>
              <a:buChar char="•"/>
            </a:pPr>
            <a:r>
              <a:rPr lang="en-US" sz="3200" b="1" dirty="0">
                <a:solidFill>
                  <a:schemeClr val="accent1">
                    <a:lumMod val="50000"/>
                  </a:schemeClr>
                </a:solidFill>
              </a:rPr>
              <a:t>Connect 8.0 (2026) “Towards the ERA”</a:t>
            </a:r>
          </a:p>
        </p:txBody>
      </p:sp>
      <p:sp>
        <p:nvSpPr>
          <p:cNvPr id="3" name="Title 1">
            <a:extLst>
              <a:ext uri="{FF2B5EF4-FFF2-40B4-BE49-F238E27FC236}">
                <a16:creationId xmlns:a16="http://schemas.microsoft.com/office/drawing/2014/main" id="{6C7622FE-DF08-7416-F6FE-11FB542472CB}"/>
              </a:ext>
            </a:extLst>
          </p:cNvPr>
          <p:cNvSpPr txBox="1">
            <a:spLocks/>
          </p:cNvSpPr>
          <p:nvPr/>
        </p:nvSpPr>
        <p:spPr>
          <a:xfrm>
            <a:off x="0" y="0"/>
            <a:ext cx="12192000" cy="781235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r>
              <a:rPr lang="en-US" sz="3200" b="1" dirty="0">
                <a:effectLst/>
              </a:rPr>
              <a:t>Why CONNECT matters?</a:t>
            </a:r>
            <a:endParaRPr lang="en-US" sz="3200" dirty="0">
              <a:effectLst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6EDBB383-2ACA-5E34-6D2D-21EB7AEC12CD}"/>
              </a:ext>
            </a:extLst>
          </p:cNvPr>
          <p:cNvSpPr txBox="1"/>
          <p:nvPr/>
        </p:nvSpPr>
        <p:spPr>
          <a:xfrm>
            <a:off x="3346880" y="5088287"/>
            <a:ext cx="4163627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~160 students</a:t>
            </a:r>
          </a:p>
          <a:p>
            <a:pPr algn="ctr"/>
            <a:r>
              <a:rPr lang="en-US" sz="3200" b="1" dirty="0"/>
              <a:t>~</a:t>
            </a:r>
            <a:r>
              <a:rPr lang="sr-Latn-RS" sz="3200" b="1" dirty="0"/>
              <a:t>4</a:t>
            </a:r>
            <a:r>
              <a:rPr lang="en-US" sz="3200" b="1" dirty="0"/>
              <a:t>0 lecturers</a:t>
            </a:r>
          </a:p>
        </p:txBody>
      </p:sp>
    </p:spTree>
    <p:extLst>
      <p:ext uri="{BB962C8B-B14F-4D97-AF65-F5344CB8AC3E}">
        <p14:creationId xmlns:p14="http://schemas.microsoft.com/office/powerpoint/2010/main" val="4228866041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D:\Neum 2019\IMG_20190712_151551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4252" y="1455138"/>
            <a:ext cx="3048000" cy="2286001"/>
          </a:xfrm>
          <a:prstGeom prst="rect">
            <a:avLst/>
          </a:prstGeom>
          <a:ln w="190500" cap="sq">
            <a:solidFill>
              <a:srgbClr val="C8C6BD"/>
            </a:solidFill>
            <a:prstDash val="solid"/>
            <a:miter lim="800000"/>
          </a:ln>
          <a:effectLst>
            <a:outerShdw blurRad="254000" algn="bl" rotWithShape="0">
              <a:srgbClr val="000000">
                <a:alpha val="43000"/>
              </a:srgbClr>
            </a:outerShdw>
          </a:effectLst>
          <a:scene3d>
            <a:camera prst="perspectiveFront" fov="5400000"/>
            <a:lightRig rig="threePt" dir="t">
              <a:rot lat="0" lon="0" rev="21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3" descr="D:\Neum 2019\IMG_20190712_151736.jp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928" t="15622"/>
          <a:stretch/>
        </p:blipFill>
        <p:spPr bwMode="auto">
          <a:xfrm>
            <a:off x="1991228" y="4007557"/>
            <a:ext cx="3576915" cy="2356157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7" name="TextBox 6"/>
          <p:cNvSpPr txBox="1"/>
          <p:nvPr/>
        </p:nvSpPr>
        <p:spPr>
          <a:xfrm>
            <a:off x="6278880" y="4440954"/>
            <a:ext cx="4519442" cy="175432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dirty="0"/>
              <a:t>1. Paula Hillman (Physics,</a:t>
            </a:r>
            <a:r>
              <a:rPr lang="en-GB" dirty="0"/>
              <a:t> FIAS,</a:t>
            </a:r>
            <a:r>
              <a:rPr lang="sr-Latn-RS" dirty="0"/>
              <a:t> III)</a:t>
            </a:r>
          </a:p>
          <a:p>
            <a:r>
              <a:rPr lang="en-US" dirty="0"/>
              <a:t>2. </a:t>
            </a:r>
            <a:r>
              <a:rPr lang="en-US" dirty="0" err="1"/>
              <a:t>Marija</a:t>
            </a:r>
            <a:r>
              <a:rPr lang="en-US" dirty="0"/>
              <a:t> Vu</a:t>
            </a:r>
            <a:r>
              <a:rPr lang="sr-Latn-RS" dirty="0"/>
              <a:t>čićević, (Biology,</a:t>
            </a:r>
            <a:r>
              <a:rPr lang="en-GB" dirty="0"/>
              <a:t> UNTZ,</a:t>
            </a:r>
            <a:r>
              <a:rPr lang="sr-Latn-RS" dirty="0"/>
              <a:t> II)</a:t>
            </a:r>
          </a:p>
          <a:p>
            <a:r>
              <a:rPr lang="en-GB" dirty="0"/>
              <a:t>3. </a:t>
            </a:r>
            <a:r>
              <a:rPr lang="sr-Latn-RS" dirty="0"/>
              <a:t>Jelena Vuković, (Phyiscs, </a:t>
            </a:r>
            <a:r>
              <a:rPr lang="en-GB" dirty="0"/>
              <a:t>UNBL, </a:t>
            </a:r>
            <a:r>
              <a:rPr lang="sr-Latn-RS" dirty="0"/>
              <a:t>III)</a:t>
            </a:r>
          </a:p>
          <a:p>
            <a:r>
              <a:rPr lang="en-GB" dirty="0"/>
              <a:t>4. </a:t>
            </a:r>
            <a:r>
              <a:rPr lang="sr-Latn-RS" dirty="0"/>
              <a:t>Tom Reichert, (Physics, </a:t>
            </a:r>
            <a:r>
              <a:rPr lang="en-GB" dirty="0"/>
              <a:t>FIAS, </a:t>
            </a:r>
            <a:r>
              <a:rPr lang="sr-Latn-RS" dirty="0"/>
              <a:t>II)</a:t>
            </a:r>
          </a:p>
          <a:p>
            <a:r>
              <a:rPr lang="en-GB" dirty="0"/>
              <a:t>5. </a:t>
            </a:r>
            <a:r>
              <a:rPr lang="sr-Latn-RS" dirty="0"/>
              <a:t>Nedim Baraković (Geography,</a:t>
            </a:r>
            <a:r>
              <a:rPr lang="en-GB" dirty="0"/>
              <a:t> UNTZ,</a:t>
            </a:r>
            <a:r>
              <a:rPr lang="sr-Latn-RS" dirty="0"/>
              <a:t> I)</a:t>
            </a:r>
          </a:p>
          <a:p>
            <a:r>
              <a:rPr lang="en-GB" dirty="0"/>
              <a:t>6. </a:t>
            </a:r>
            <a:r>
              <a:rPr lang="sr-Latn-RS" dirty="0"/>
              <a:t>Slađan Jelić (Physics, </a:t>
            </a:r>
            <a:r>
              <a:rPr lang="en-GB" dirty="0"/>
              <a:t>UNS, </a:t>
            </a:r>
            <a:r>
              <a:rPr lang="sr-Latn-RS" dirty="0"/>
              <a:t>I)</a:t>
            </a:r>
            <a:endParaRPr lang="en-US" dirty="0"/>
          </a:p>
        </p:txBody>
      </p:sp>
      <p:sp>
        <p:nvSpPr>
          <p:cNvPr id="8" name="Rectangle 7"/>
          <p:cNvSpPr/>
          <p:nvPr/>
        </p:nvSpPr>
        <p:spPr>
          <a:xfrm>
            <a:off x="3764445" y="2144854"/>
            <a:ext cx="8016073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/>
              <a:t>The aim of the 3-day workshop was to introduce students with fundamental principles of molecular modeling and to demonstrate the usage of state-of-the-art modeling suite. 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6278880" y="4007557"/>
            <a:ext cx="413369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dirty="0"/>
              <a:t>Molecular </a:t>
            </a:r>
            <a:r>
              <a:rPr lang="en-GB" dirty="0" err="1"/>
              <a:t>Modeling</a:t>
            </a:r>
            <a:r>
              <a:rPr lang="en-GB" dirty="0"/>
              <a:t> Workshop group: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1793012" y="6507021"/>
            <a:ext cx="3986989" cy="24622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GB" sz="1000" dirty="0"/>
              <a:t>Computers kindly hosted by the Department of Geography, UNTZ</a:t>
            </a:r>
            <a:endParaRPr lang="en-US" sz="1000" dirty="0"/>
          </a:p>
        </p:txBody>
      </p:sp>
      <p:sp>
        <p:nvSpPr>
          <p:cNvPr id="11" name="Title 1"/>
          <p:cNvSpPr txBox="1">
            <a:spLocks/>
          </p:cNvSpPr>
          <p:nvPr/>
        </p:nvSpPr>
        <p:spPr>
          <a:xfrm>
            <a:off x="0" y="96427"/>
            <a:ext cx="12192000" cy="92333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800" dirty="0">
                <a:solidFill>
                  <a:schemeClr val="accent1">
                    <a:lumMod val="75000"/>
                  </a:schemeClr>
                </a:solidFill>
                <a:effectLst/>
              </a:rPr>
              <a:t>(CONNECT 2.0 Molecular modeling workshop in Tuzla)</a:t>
            </a:r>
          </a:p>
        </p:txBody>
      </p:sp>
    </p:spTree>
    <p:extLst>
      <p:ext uri="{BB962C8B-B14F-4D97-AF65-F5344CB8AC3E}">
        <p14:creationId xmlns:p14="http://schemas.microsoft.com/office/powerpoint/2010/main" val="2445939996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6" name="Group 5"/>
          <p:cNvGrpSpPr/>
          <p:nvPr/>
        </p:nvGrpSpPr>
        <p:grpSpPr>
          <a:xfrm>
            <a:off x="176349" y="409308"/>
            <a:ext cx="6224452" cy="5785335"/>
            <a:chOff x="176349" y="-121920"/>
            <a:chExt cx="6224452" cy="5785335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>
              <a:clrChange>
                <a:clrFrom>
                  <a:srgbClr val="FFFFFF"/>
                </a:clrFrom>
                <a:clrTo>
                  <a:srgbClr val="FFFFFF">
                    <a:alpha val="0"/>
                  </a:srgbClr>
                </a:clrTo>
              </a:clrChange>
            </a:blip>
            <a:stretch>
              <a:fillRect/>
            </a:stretch>
          </p:blipFill>
          <p:spPr>
            <a:xfrm>
              <a:off x="176349" y="-121920"/>
              <a:ext cx="6224452" cy="3887207"/>
            </a:xfrm>
            <a:prstGeom prst="rect">
              <a:avLst/>
            </a:prstGeom>
          </p:spPr>
        </p:pic>
        <p:pic>
          <p:nvPicPr>
            <p:cNvPr id="2" name="Picture 1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287383" y="3750237"/>
              <a:ext cx="6078578" cy="1913178"/>
            </a:xfrm>
            <a:prstGeom prst="rect">
              <a:avLst/>
            </a:prstGeom>
          </p:spPr>
        </p:pic>
      </p:grpSp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500" t="11037" r="43334" b="39926"/>
          <a:stretch/>
        </p:blipFill>
        <p:spPr>
          <a:xfrm>
            <a:off x="6337930" y="3048000"/>
            <a:ext cx="5732150" cy="281504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256A9D6-E523-8066-78CD-F560DFC2236F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6770" y="2903"/>
            <a:ext cx="2350008" cy="2350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233411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739043" y="374469"/>
            <a:ext cx="5534581" cy="6006573"/>
            <a:chOff x="312323" y="113212"/>
            <a:chExt cx="5534581" cy="6006573"/>
          </a:xfrm>
        </p:grpSpPr>
        <p:pic>
          <p:nvPicPr>
            <p:cNvPr id="4" name="Picture 3"/>
            <p:cNvPicPr>
              <a:picLocks noChangeAspect="1"/>
            </p:cNvPicPr>
            <p:nvPr/>
          </p:nvPicPr>
          <p:blipFill>
            <a:blip r:embed="rId2"/>
            <a:stretch>
              <a:fillRect/>
            </a:stretch>
          </p:blipFill>
          <p:spPr>
            <a:xfrm>
              <a:off x="312323" y="113212"/>
              <a:ext cx="5534581" cy="4258491"/>
            </a:xfrm>
            <a:prstGeom prst="rect">
              <a:avLst/>
            </a:prstGeom>
          </p:spPr>
        </p:pic>
        <p:pic>
          <p:nvPicPr>
            <p:cNvPr id="5" name="Picture 4"/>
            <p:cNvPicPr>
              <a:picLocks noChangeAspect="1"/>
            </p:cNvPicPr>
            <p:nvPr/>
          </p:nvPicPr>
          <p:blipFill>
            <a:blip r:embed="rId3"/>
            <a:stretch>
              <a:fillRect/>
            </a:stretch>
          </p:blipFill>
          <p:spPr>
            <a:xfrm>
              <a:off x="312323" y="4294168"/>
              <a:ext cx="5534581" cy="1825617"/>
            </a:xfrm>
            <a:prstGeom prst="rect">
              <a:avLst/>
            </a:prstGeom>
          </p:spPr>
        </p:pic>
      </p:grpSp>
      <p:pic>
        <p:nvPicPr>
          <p:cNvPr id="3" name="Picture 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712234" y="113212"/>
            <a:ext cx="2350008" cy="2350008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5"/>
          <a:srcRect l="500" t="10296" r="43250" b="39630"/>
          <a:stretch/>
        </p:blipFill>
        <p:spPr>
          <a:xfrm>
            <a:off x="6437870" y="3453820"/>
            <a:ext cx="5624372" cy="2816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67436930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29D8608E-7527-7D6A-2B4C-973CC26DA6FA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050280" y="0"/>
            <a:ext cx="7112819" cy="4019550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1948C58D-F38A-5E4D-74E9-81A8BCEB1BE2}"/>
              </a:ext>
            </a:extLst>
          </p:cNvPr>
          <p:cNvSpPr txBox="1"/>
          <p:nvPr/>
        </p:nvSpPr>
        <p:spPr>
          <a:xfrm>
            <a:off x="133350" y="7772400"/>
            <a:ext cx="14382750" cy="1089529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-342900" fontAlgn="base">
              <a:buFont typeface="+mj-lt"/>
              <a:buAutoNum type="arabicPeriod"/>
            </a:pP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Editorial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Authors: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 Stevan Armaković, Sanja J. Armaković and Maria M.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+mn-lt"/>
              </a:rPr>
              <a:t>Savanović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The Editorial introduces the first Special Issue of AIDASCO Reviews and explains the motivation for dedicating it to CONNECT 2025.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u="sng" dirty="0">
                <a:solidFill>
                  <a:schemeClr val="tx1"/>
                </a:solidFill>
                <a:effectLst/>
                <a:latin typeface="+mn-lt"/>
                <a:hlinkClick r:id="rId3"/>
              </a:rPr>
              <a:t>Read the Editorial</a:t>
            </a:r>
            <a:endParaRPr lang="en-US" sz="18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-342900" fontAlgn="base">
              <a:buFont typeface="+mj-lt"/>
              <a:buAutoNum type="arabicPeriod"/>
            </a:pP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CONNECT: A Student-Centered Conference Model for Dialogue, Mentorship and Interdisciplinary Exchange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Author: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 Stevan Armaković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The article discusses the philosophy behind CONNECT and its student-centered approach to scientific dialogue, mentorship, interdisciplinary exchange and long-term community building.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u="sng" dirty="0">
                <a:solidFill>
                  <a:schemeClr val="tx1"/>
                </a:solidFill>
                <a:effectLst/>
                <a:latin typeface="+mn-lt"/>
                <a:hlinkClick r:id="rId4"/>
              </a:rPr>
              <a:t>Read the article</a:t>
            </a:r>
            <a:endParaRPr lang="en-US" sz="18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-342900" fontAlgn="base">
              <a:buFont typeface="+mj-lt"/>
              <a:buAutoNum type="arabicPeriod"/>
            </a:pP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8 Years Later: CONNECT 2017 Alumni’s Reflection on CONNECT 2025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Authors: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 Ajla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+mn-lt"/>
              </a:rPr>
              <a:t>Nurkanović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 and Goran Stanić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The contribution reflects on the authors’ journey from participation in CONNECT 2017 toward academic and research careers in Germany, and their return to CONNECT 2025 as contributors to the program.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u="sng" dirty="0">
                <a:solidFill>
                  <a:schemeClr val="tx1"/>
                </a:solidFill>
                <a:effectLst/>
                <a:latin typeface="+mn-lt"/>
                <a:hlinkClick r:id="rId5"/>
              </a:rPr>
              <a:t>Read the article</a:t>
            </a:r>
            <a:endParaRPr lang="en-US" sz="18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-342900" fontAlgn="base">
              <a:buFont typeface="+mj-lt"/>
              <a:buAutoNum type="arabicPeriod"/>
            </a:pP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Experiencing CONNECT 2025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Author: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 Dušica Krunić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Written from the perspective of a young researcher, this contribution describes the value of international networking, World Café discussions, teamwork and exposure to different research environments.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u="sng" dirty="0">
                <a:solidFill>
                  <a:schemeClr val="tx1"/>
                </a:solidFill>
                <a:effectLst/>
                <a:latin typeface="+mn-lt"/>
                <a:hlinkClick r:id="rId6"/>
              </a:rPr>
              <a:t>Read the article</a:t>
            </a:r>
            <a:endParaRPr lang="en-US" sz="18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-342900" fontAlgn="base">
              <a:buFont typeface="+mj-lt"/>
              <a:buAutoNum type="arabicPeriod"/>
            </a:pP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Science Communication as a Creative Endeavor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Author: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 Aleksandar </a:t>
            </a:r>
            <a:r>
              <a:rPr lang="en-US" sz="1800" b="0" i="0" dirty="0" err="1">
                <a:solidFill>
                  <a:schemeClr val="tx1"/>
                </a:solidFill>
                <a:effectLst/>
                <a:latin typeface="+mn-lt"/>
              </a:rPr>
              <a:t>Sredojević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This article examines science communication through the experience of the CONNECT 2025 group activities, emphasizing creativity, teamwork and the challenge of communicating scientific ideas effectively.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u="sng" dirty="0">
                <a:solidFill>
                  <a:schemeClr val="tx1"/>
                </a:solidFill>
                <a:effectLst/>
                <a:latin typeface="+mn-lt"/>
                <a:hlinkClick r:id="rId7"/>
              </a:rPr>
              <a:t>Read the article</a:t>
            </a:r>
            <a:endParaRPr lang="en-US" sz="18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-342900" fontAlgn="base">
              <a:buFont typeface="+mj-lt"/>
              <a:buAutoNum type="arabicPeriod"/>
            </a:pP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CONNECT 2025: A Young Researcher’s Perspective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Author: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 Tina Tadic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The article presents CONNECT through the eyes of a young researcher and highlights networking, interdisciplinary interaction and the supportive environment created for early-career scientists.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u="sng" dirty="0">
                <a:solidFill>
                  <a:schemeClr val="tx1"/>
                </a:solidFill>
                <a:effectLst/>
                <a:latin typeface="+mn-lt"/>
                <a:hlinkClick r:id="rId8"/>
              </a:rPr>
              <a:t>Read the article</a:t>
            </a:r>
            <a:endParaRPr lang="en-US" sz="18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-342900" fontAlgn="base">
              <a:buFont typeface="+mj-lt"/>
              <a:buAutoNum type="arabicPeriod"/>
            </a:pP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When Science Becomes Both the Impetus to Depart and the Rationale to Return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Author: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 Nikolina Nikolić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This contribution discusses Open Science, scientific mobility, the European Research Area and the role of international scientific connections in creating opportunities for researchers from the Western Balkans.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u="sng" dirty="0">
                <a:solidFill>
                  <a:schemeClr val="tx1"/>
                </a:solidFill>
                <a:effectLst/>
                <a:latin typeface="+mn-lt"/>
                <a:hlinkClick r:id="rId9"/>
              </a:rPr>
              <a:t>Read the article</a:t>
            </a:r>
            <a:endParaRPr lang="en-US" sz="18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L="0" marR="0" lvl="0" indent="-342900" fontAlgn="base">
              <a:buFont typeface="+mj-lt"/>
              <a:buAutoNum type="arabicPeriod"/>
            </a:pP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Interdisciplinarity as a Foundation of Scientific Research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1" i="0" dirty="0">
                <a:solidFill>
                  <a:schemeClr val="tx1"/>
                </a:solidFill>
                <a:effectLst/>
                <a:latin typeface="+mn-lt"/>
              </a:rPr>
              <a:t>Author:</a:t>
            </a: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 Srđan Jakovljević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  <a:t>The article reflects on why increasingly specialized scientific disciplines also create a growing need for interdisciplinary collaboration, using experiences from CONNECT and its collaborative discussion formats as an example.</a:t>
            </a:r>
            <a:br>
              <a:rPr lang="en-US" sz="18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1800" b="0" i="0" u="sng" dirty="0">
                <a:solidFill>
                  <a:schemeClr val="tx1"/>
                </a:solidFill>
                <a:effectLst/>
                <a:latin typeface="+mn-lt"/>
                <a:hlinkClick r:id="rId10"/>
              </a:rPr>
              <a:t>Read the article</a:t>
            </a:r>
            <a:endParaRPr lang="en-US" sz="1200" b="0" i="0" dirty="0">
              <a:solidFill>
                <a:srgbClr val="3A3A3A"/>
              </a:solidFill>
              <a:effectLst/>
              <a:latin typeface="Noto Sans" panose="020B0502040504020204" pitchFamily="34" charset="0"/>
            </a:endParaRPr>
          </a:p>
        </p:txBody>
      </p:sp>
      <p:pic>
        <p:nvPicPr>
          <p:cNvPr id="9" name="Picture 8">
            <a:extLst>
              <a:ext uri="{FF2B5EF4-FFF2-40B4-BE49-F238E27FC236}">
                <a16:creationId xmlns:a16="http://schemas.microsoft.com/office/drawing/2014/main" id="{92760E2E-CFC5-2A6F-8837-3C67D1D9E4AE}"/>
              </a:ext>
            </a:extLst>
          </p:cNvPr>
          <p:cNvPicPr>
            <a:picLocks noChangeAspect="1"/>
          </p:cNvPicPr>
          <p:nvPr/>
        </p:nvPicPr>
        <p:blipFill>
          <a:blip r:embed="rId1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3350" y="0"/>
            <a:ext cx="4850256" cy="6858000"/>
          </a:xfrm>
          <a:prstGeom prst="rect">
            <a:avLst/>
          </a:prstGeom>
        </p:spPr>
      </p:pic>
      <p:sp>
        <p:nvSpPr>
          <p:cNvPr id="11" name="TextBox 10">
            <a:extLst>
              <a:ext uri="{FF2B5EF4-FFF2-40B4-BE49-F238E27FC236}">
                <a16:creationId xmlns:a16="http://schemas.microsoft.com/office/drawing/2014/main" id="{1CB1727A-1D97-084F-88E4-E7A495B3C61C}"/>
              </a:ext>
            </a:extLst>
          </p:cNvPr>
          <p:cNvSpPr txBox="1"/>
          <p:nvPr/>
        </p:nvSpPr>
        <p:spPr>
          <a:xfrm>
            <a:off x="5050280" y="5073134"/>
            <a:ext cx="728662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dirty="0">
                <a:hlinkClick r:id="rId12"/>
              </a:rPr>
              <a:t>https://publishing.aidasco.org/journals/index.php/aire/issue/view/9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378665971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A64EA75-0E16-7826-E353-5DC214BBA9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54AAC7-A883-4A58-8F26-F767898D47CE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03C5E838-DA21-AB1B-F205-36EC68F0B06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18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TextBox 4">
            <a:extLst>
              <a:ext uri="{FF2B5EF4-FFF2-40B4-BE49-F238E27FC236}">
                <a16:creationId xmlns:a16="http://schemas.microsoft.com/office/drawing/2014/main" id="{ED779E45-E637-22EB-3F8A-8220552163CF}"/>
              </a:ext>
            </a:extLst>
          </p:cNvPr>
          <p:cNvSpPr txBox="1"/>
          <p:nvPr/>
        </p:nvSpPr>
        <p:spPr>
          <a:xfrm>
            <a:off x="0" y="291716"/>
            <a:ext cx="12192000" cy="63709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R="0" lvl="0" algn="ctr" fontAlgn="base"/>
            <a:r>
              <a:rPr lang="en-US" sz="2400" b="1" i="0" dirty="0">
                <a:solidFill>
                  <a:schemeClr val="tx1"/>
                </a:solidFill>
                <a:effectLst/>
                <a:latin typeface="+mn-lt"/>
              </a:rPr>
              <a:t>Editorial </a:t>
            </a:r>
          </a:p>
          <a:p>
            <a:pPr marR="0" lvl="0" algn="ctr" fontAlgn="base"/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Stevan Armaković, Sanja J. Armaković and Maria M.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+mn-lt"/>
              </a:rPr>
              <a:t>Savanović</a:t>
            </a:r>
            <a:endParaRPr lang="en-US" sz="2400" dirty="0"/>
          </a:p>
          <a:p>
            <a:pPr marR="0" lvl="0" algn="ctr" fontAlgn="base"/>
            <a:r>
              <a:rPr lang="en-US" sz="2400" b="1" i="0" dirty="0">
                <a:solidFill>
                  <a:schemeClr val="tx1"/>
                </a:solidFill>
                <a:effectLst/>
                <a:latin typeface="+mn-lt"/>
              </a:rPr>
              <a:t>CONNECT: A Student-Centered Conference Model for Dialogue, Mentorship and Interdisciplinary Exchange</a:t>
            </a:r>
            <a:b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Stevan Armaković</a:t>
            </a:r>
          </a:p>
          <a:p>
            <a:pPr marR="0" lvl="0" algn="ctr" fontAlgn="base"/>
            <a:r>
              <a:rPr lang="en-US" sz="2400" b="1" i="0" dirty="0">
                <a:solidFill>
                  <a:schemeClr val="tx1"/>
                </a:solidFill>
                <a:effectLst/>
                <a:latin typeface="+mn-lt"/>
              </a:rPr>
              <a:t>8 Years Later: CONNECT 2017 Alumni’s Reflection on CONNECT 2025</a:t>
            </a:r>
            <a:b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Ajla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+mn-lt"/>
              </a:rPr>
              <a:t>Nurkanović</a:t>
            </a: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 and Goran Stanić</a:t>
            </a:r>
          </a:p>
          <a:p>
            <a:pPr marR="0" lvl="0" algn="ctr" fontAlgn="base"/>
            <a:r>
              <a:rPr lang="en-US" sz="2400" b="1" i="0" dirty="0">
                <a:solidFill>
                  <a:schemeClr val="tx1"/>
                </a:solidFill>
                <a:effectLst/>
                <a:latin typeface="+mn-lt"/>
              </a:rPr>
              <a:t>Experiencing CONNECT 2025</a:t>
            </a:r>
            <a:b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Dušica Krunić</a:t>
            </a:r>
          </a:p>
          <a:p>
            <a:pPr marR="0" lvl="0" algn="ctr" fontAlgn="base"/>
            <a:r>
              <a:rPr lang="en-US" sz="2400" b="1" i="0" dirty="0">
                <a:solidFill>
                  <a:schemeClr val="tx1"/>
                </a:solidFill>
                <a:effectLst/>
                <a:latin typeface="+mn-lt"/>
              </a:rPr>
              <a:t>Science Communication as a Creative Endeavor</a:t>
            </a:r>
            <a:b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Aleksandar </a:t>
            </a:r>
            <a:r>
              <a:rPr lang="en-US" sz="2400" b="0" i="0" dirty="0" err="1">
                <a:solidFill>
                  <a:schemeClr val="tx1"/>
                </a:solidFill>
                <a:effectLst/>
                <a:latin typeface="+mn-lt"/>
              </a:rPr>
              <a:t>Sredojević</a:t>
            </a:r>
            <a:endParaRPr lang="en-US" sz="24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R="0" lvl="0" algn="ctr" fontAlgn="base"/>
            <a:r>
              <a:rPr lang="en-US" sz="2400" b="1" i="0" dirty="0">
                <a:solidFill>
                  <a:schemeClr val="tx1"/>
                </a:solidFill>
                <a:effectLst/>
                <a:latin typeface="+mn-lt"/>
              </a:rPr>
              <a:t>CONNECT 2025: A Young Researcher’s Perspective</a:t>
            </a:r>
            <a:b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Tina Tadi</a:t>
            </a:r>
            <a:r>
              <a:rPr lang="sr-Latn-RS" sz="2400" b="0" i="0" dirty="0">
                <a:solidFill>
                  <a:schemeClr val="tx1"/>
                </a:solidFill>
                <a:effectLst/>
                <a:latin typeface="+mn-lt"/>
              </a:rPr>
              <a:t>ć</a:t>
            </a:r>
            <a:endParaRPr lang="en-US" sz="2400" b="0" i="0" dirty="0">
              <a:solidFill>
                <a:schemeClr val="tx1"/>
              </a:solidFill>
              <a:effectLst/>
              <a:latin typeface="+mn-lt"/>
            </a:endParaRPr>
          </a:p>
          <a:p>
            <a:pPr marR="0" lvl="0" algn="ctr" fontAlgn="base"/>
            <a:r>
              <a:rPr lang="en-US" sz="2400" b="1" i="0" dirty="0">
                <a:solidFill>
                  <a:schemeClr val="tx1"/>
                </a:solidFill>
                <a:effectLst/>
                <a:latin typeface="+mn-lt"/>
              </a:rPr>
              <a:t>When Science Becomes Both the Impetus to Depart and the Rationale to Return</a:t>
            </a:r>
            <a:b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Nikolina Nikolić</a:t>
            </a:r>
          </a:p>
          <a:p>
            <a:pPr marR="0" lvl="0" algn="ctr" fontAlgn="base"/>
            <a:r>
              <a:rPr lang="en-US" sz="2400" b="1" i="0" dirty="0">
                <a:solidFill>
                  <a:schemeClr val="tx1"/>
                </a:solidFill>
                <a:effectLst/>
                <a:latin typeface="+mn-lt"/>
              </a:rPr>
              <a:t>Interdisciplinarity as a Foundation of Scientific Research</a:t>
            </a:r>
            <a:b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</a:br>
            <a:r>
              <a:rPr lang="en-US" sz="2400" b="0" i="0" dirty="0">
                <a:solidFill>
                  <a:schemeClr val="tx1"/>
                </a:solidFill>
                <a:effectLst/>
                <a:latin typeface="+mn-lt"/>
              </a:rPr>
              <a:t>Srđan Jakovljević</a:t>
            </a:r>
            <a:endParaRPr lang="en-US" sz="1600" b="0" i="0" dirty="0">
              <a:solidFill>
                <a:srgbClr val="3A3A3A"/>
              </a:solidFill>
              <a:effectLst/>
              <a:latin typeface="Noto Sans" panose="020B0502040504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222359849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itle 3">
            <a:extLst>
              <a:ext uri="{FF2B5EF4-FFF2-40B4-BE49-F238E27FC236}">
                <a16:creationId xmlns:a16="http://schemas.microsoft.com/office/drawing/2014/main" id="{67659F60-361F-067B-4D20-0DCF4C86712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Examples of Digital Transition in Computational Materials Science</a:t>
            </a:r>
            <a:endParaRPr lang="en-US" dirty="0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AF3314C-C0FB-ED83-9B8A-EEBC8C71D45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963084" y="4068764"/>
            <a:ext cx="10363200" cy="1897030"/>
          </a:xfrm>
        </p:spPr>
        <p:txBody>
          <a:bodyPr/>
          <a:lstStyle/>
          <a:p>
            <a:r>
              <a:rPr lang="sr-Latn-RS" dirty="0"/>
              <a:t>Deep Tech From the Web</a:t>
            </a:r>
          </a:p>
          <a:p>
            <a:r>
              <a:rPr lang="sr-Latn-RS" dirty="0"/>
              <a:t>Atomistica Online</a:t>
            </a:r>
            <a:endParaRPr lang="en-US" dirty="0"/>
          </a:p>
          <a:p>
            <a:r>
              <a:rPr lang="en-US" dirty="0"/>
              <a:t>Facebook FAIR team</a:t>
            </a:r>
          </a:p>
          <a:p>
            <a:r>
              <a:rPr lang="en-US" dirty="0"/>
              <a:t>Atomistic calculations</a:t>
            </a:r>
          </a:p>
        </p:txBody>
      </p:sp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14C0CCF-A16E-482C-389F-7828929B148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0C54AAC7-A883-4A58-8F26-F767898D47CE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DD97BFF9-AD9C-A36D-1388-2A52699BC1A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065646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3803A8E-CEF8-2758-76EF-8A8318AF8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2DE25-6934-C867-CFD0-605A36F9AB31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Introduction</a:t>
            </a:r>
          </a:p>
          <a:p>
            <a:r>
              <a:rPr lang="sr-Latn-RS" dirty="0">
                <a:solidFill>
                  <a:schemeClr val="tx1"/>
                </a:solidFill>
              </a:rPr>
              <a:t>Updates on post-CONNECT-2025 activities</a:t>
            </a:r>
          </a:p>
          <a:p>
            <a:r>
              <a:rPr lang="sr-Latn-RS" dirty="0">
                <a:solidFill>
                  <a:schemeClr val="tx1"/>
                </a:solidFill>
              </a:rPr>
              <a:t>Examples of Digital Transition in Computational Materials Science</a:t>
            </a:r>
          </a:p>
          <a:p>
            <a:r>
              <a:rPr lang="sr-Latn-RS" dirty="0">
                <a:solidFill>
                  <a:schemeClr val="tx1"/>
                </a:solidFill>
              </a:rPr>
              <a:t>Cloud vs. Local</a:t>
            </a:r>
          </a:p>
          <a:p>
            <a:r>
              <a:rPr lang="sr-Latn-RS" dirty="0">
                <a:solidFill>
                  <a:schemeClr val="tx1"/>
                </a:solidFill>
              </a:rPr>
              <a:t>The Role of AI in Academic Activities</a:t>
            </a:r>
          </a:p>
          <a:p>
            <a:r>
              <a:rPr lang="sr-Latn-RS" dirty="0">
                <a:solidFill>
                  <a:schemeClr val="tx1"/>
                </a:solidFill>
              </a:rPr>
              <a:t>Ideas for post-CONNECT 2026 period</a:t>
            </a:r>
          </a:p>
          <a:p>
            <a:endParaRPr lang="sr-Latn-R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  <a:p>
            <a:endParaRPr lang="en-US" dirty="0">
              <a:solidFill>
                <a:schemeClr val="tx1"/>
              </a:solidFill>
            </a:endParaRP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89C548-E971-50EC-9E0D-88ED8DAAEEA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D5FD09-368D-441C-8CB7-FAA619A80B88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3103374-9594-6AAE-9038-326981EA0A2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7000417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 Placeholder 2"/>
          <p:cNvSpPr txBox="1">
            <a:spLocks/>
          </p:cNvSpPr>
          <p:nvPr/>
        </p:nvSpPr>
        <p:spPr>
          <a:xfrm>
            <a:off x="-1" y="2164079"/>
            <a:ext cx="5577841" cy="3002281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285750" indent="-285750"/>
            <a:r>
              <a:rPr lang="en-US" dirty="0">
                <a:solidFill>
                  <a:schemeClr val="tx1"/>
                </a:solidFill>
              </a:rPr>
              <a:t>Participation in beta testing</a:t>
            </a:r>
          </a:p>
          <a:p>
            <a:pPr marL="285750" indent="-285750"/>
            <a:r>
              <a:rPr lang="en-US" dirty="0">
                <a:solidFill>
                  <a:schemeClr val="tx1"/>
                </a:solidFill>
              </a:rPr>
              <a:t>4 students from JJZ high school</a:t>
            </a:r>
          </a:p>
          <a:p>
            <a:pPr marL="285750" indent="-285750"/>
            <a:r>
              <a:rPr lang="en-US" dirty="0">
                <a:solidFill>
                  <a:schemeClr val="tx1"/>
                </a:solidFill>
              </a:rPr>
              <a:t>10 PhD students from University of Novi Sad with the experimental materials science background</a:t>
            </a:r>
          </a:p>
          <a:p>
            <a:pPr marL="285750" indent="-285750"/>
            <a:r>
              <a:rPr lang="en-US" dirty="0">
                <a:solidFill>
                  <a:schemeClr val="tx1"/>
                </a:solidFill>
              </a:rPr>
              <a:t>We focused on quasi periodic structures and used molecular DFT </a:t>
            </a:r>
          </a:p>
        </p:txBody>
      </p:sp>
      <p:pic>
        <p:nvPicPr>
          <p:cNvPr id="5" name="Picture Placeholder 4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187" r="3187"/>
          <a:stretch>
            <a:fillRect/>
          </a:stretch>
        </p:blipFill>
        <p:spPr>
          <a:xfrm>
            <a:off x="5577840" y="1402079"/>
            <a:ext cx="6430912" cy="4572001"/>
          </a:xfrm>
          <a:prstGeom prst="rect">
            <a:avLst/>
          </a:prstGeom>
        </p:spPr>
      </p:pic>
      <p:sp>
        <p:nvSpPr>
          <p:cNvPr id="6" name="Title 1"/>
          <p:cNvSpPr txBox="1">
            <a:spLocks/>
          </p:cNvSpPr>
          <p:nvPr/>
        </p:nvSpPr>
        <p:spPr>
          <a:xfrm>
            <a:off x="0" y="-60960"/>
            <a:ext cx="12192000" cy="1225502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800" dirty="0">
                <a:effectLst/>
              </a:rPr>
              <a:t>Digital Transformation</a:t>
            </a:r>
          </a:p>
          <a:p>
            <a:pPr>
              <a:lnSpc>
                <a:spcPct val="150000"/>
              </a:lnSpc>
            </a:pPr>
            <a:r>
              <a:rPr lang="en-US" sz="2800" dirty="0">
                <a:effectLst/>
              </a:rPr>
              <a:t>(Workshop in 2021. using Schrödinger Virtual Station)</a:t>
            </a:r>
          </a:p>
          <a:p>
            <a:endParaRPr lang="en-US" sz="2800" dirty="0">
              <a:effectLst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2092317" y="6211617"/>
            <a:ext cx="8723991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sr-Latn-RS" sz="2800" dirty="0"/>
              <a:t>DEEP TECH COMES FROM THE WEB(BROWSER)!!!</a:t>
            </a:r>
            <a:endParaRPr lang="en-US" sz="2800" dirty="0"/>
          </a:p>
        </p:txBody>
      </p:sp>
    </p:spTree>
    <p:extLst>
      <p:ext uri="{BB962C8B-B14F-4D97-AF65-F5344CB8AC3E}">
        <p14:creationId xmlns:p14="http://schemas.microsoft.com/office/powerpoint/2010/main" val="4109233205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b="13270"/>
          <a:stretch/>
        </p:blipFill>
        <p:spPr>
          <a:xfrm>
            <a:off x="-547968" y="383459"/>
            <a:ext cx="13051960" cy="53979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45769521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6864" y="0"/>
            <a:ext cx="11679280" cy="7163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89104436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35975" y="0"/>
            <a:ext cx="11739716" cy="68724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85984572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65473" y="0"/>
            <a:ext cx="5544589" cy="685800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713914" y="90124"/>
            <a:ext cx="5301104" cy="67678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32789144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2876"/>
          <a:stretch/>
        </p:blipFill>
        <p:spPr>
          <a:xfrm>
            <a:off x="1285203" y="331470"/>
            <a:ext cx="9621593" cy="63841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65699997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32835" y="128127"/>
            <a:ext cx="9526329" cy="660174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56574162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Content Placeholder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26" y="1484644"/>
            <a:ext cx="1930400" cy="1435684"/>
          </a:xfrm>
        </p:spPr>
      </p:pic>
      <p:sp>
        <p:nvSpPr>
          <p:cNvPr id="2" name="TextBox 1"/>
          <p:cNvSpPr txBox="1"/>
          <p:nvPr/>
        </p:nvSpPr>
        <p:spPr>
          <a:xfrm>
            <a:off x="3987062" y="899160"/>
            <a:ext cx="8258778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n>
                  <a:solidFill>
                    <a:srgbClr val="2F5897">
                      <a:lumMod val="75000"/>
                    </a:srgbClr>
                  </a:solidFill>
                </a:ln>
                <a:solidFill>
                  <a:prstClr val="black"/>
                </a:solidFill>
                <a:latin typeface="Square721 BT" panose="020B0504020202060204" pitchFamily="34" charset="0"/>
              </a:rPr>
              <a:t>Presented in papers published in “Molecular Simulation” journal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n>
                  <a:solidFill>
                    <a:srgbClr val="2F5897">
                      <a:lumMod val="75000"/>
                    </a:srgbClr>
                  </a:solidFill>
                </a:ln>
                <a:solidFill>
                  <a:prstClr val="black"/>
                </a:solidFill>
                <a:latin typeface="Square721 BT" panose="020B0504020202060204" pitchFamily="34" charset="0"/>
              </a:rPr>
              <a:t>Initially conceived “just” as an online input generator for ORCA program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n>
                  <a:solidFill>
                    <a:srgbClr val="2F5897">
                      <a:lumMod val="75000"/>
                    </a:srgbClr>
                  </a:solidFill>
                </a:ln>
                <a:solidFill>
                  <a:prstClr val="black"/>
                </a:solidFill>
                <a:latin typeface="Square721 BT" panose="020B0504020202060204" pitchFamily="34" charset="0"/>
              </a:rPr>
              <a:t>Intended for teaching molecular modeling and for beginners in this field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600" dirty="0">
                <a:ln>
                  <a:solidFill>
                    <a:srgbClr val="2F5897">
                      <a:lumMod val="75000"/>
                    </a:srgbClr>
                  </a:solidFill>
                </a:ln>
                <a:solidFill>
                  <a:prstClr val="black"/>
                </a:solidFill>
                <a:latin typeface="Square721 BT" panose="020B0504020202060204" pitchFamily="34" charset="0"/>
              </a:rPr>
              <a:t>Developed using python and the Anvil platform</a:t>
            </a:r>
          </a:p>
        </p:txBody>
      </p:sp>
      <p:sp>
        <p:nvSpPr>
          <p:cNvPr id="3" name="TextBox 2"/>
          <p:cNvSpPr txBox="1"/>
          <p:nvPr/>
        </p:nvSpPr>
        <p:spPr>
          <a:xfrm>
            <a:off x="0" y="3090003"/>
            <a:ext cx="393889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>
                <a:latin typeface="Square721 BT" panose="020B0504020202060204" pitchFamily="34" charset="0"/>
                <a:hlinkClick r:id="rId3"/>
              </a:rPr>
              <a:t>https://atomistica.online</a:t>
            </a:r>
            <a:r>
              <a:rPr lang="en-US" sz="2400" dirty="0">
                <a:latin typeface="Square721 BT" panose="020B0504020202060204" pitchFamily="34" charset="0"/>
              </a:rPr>
              <a:t> 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51534" y="3551668"/>
            <a:ext cx="237597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>
                <a:ln>
                  <a:solidFill>
                    <a:srgbClr val="2F5897">
                      <a:lumMod val="75000"/>
                    </a:srgbClr>
                  </a:solidFill>
                </a:ln>
                <a:solidFill>
                  <a:prstClr val="black"/>
                </a:solidFill>
                <a:latin typeface="Square721 BT" panose="020B0504020202060204" pitchFamily="34" charset="0"/>
              </a:rPr>
              <a:t>Join Discord server</a:t>
            </a:r>
          </a:p>
        </p:txBody>
      </p:sp>
      <p:sp>
        <p:nvSpPr>
          <p:cNvPr id="6" name="Rectangle 5"/>
          <p:cNvSpPr/>
          <p:nvPr/>
        </p:nvSpPr>
        <p:spPr>
          <a:xfrm>
            <a:off x="42153" y="3921000"/>
            <a:ext cx="3663375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Square721 BT" panose="020B0504020202060204" pitchFamily="34" charset="0"/>
                <a:hlinkClick r:id="rId4"/>
              </a:rPr>
              <a:t>https://discord.gg/cDcTT6NknH</a:t>
            </a:r>
            <a:endParaRPr lang="en-US" dirty="0">
              <a:latin typeface="Square721 BT" panose="020B0504020202060204" pitchFamily="34" charset="0"/>
            </a:endParaRP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8666"/>
          <a:stretch/>
        </p:blipFill>
        <p:spPr>
          <a:xfrm>
            <a:off x="4679948" y="2202486"/>
            <a:ext cx="5869075" cy="232994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15599" y="3995557"/>
            <a:ext cx="5562601" cy="257076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12" name="Title 1"/>
          <p:cNvSpPr txBox="1">
            <a:spLocks/>
          </p:cNvSpPr>
          <p:nvPr/>
        </p:nvSpPr>
        <p:spPr>
          <a:xfrm>
            <a:off x="0" y="76200"/>
            <a:ext cx="12192000" cy="853440"/>
          </a:xfrm>
          <a:prstGeom prst="rect">
            <a:avLst/>
          </a:prstGeom>
        </p:spPr>
        <p:txBody>
          <a:bodyPr>
            <a:noAutofit/>
          </a:bodyPr>
          <a:lstStyle>
            <a:lvl1pPr algn="ctr" defTabSz="914400" rtl="0" eaLnBrk="1" latinLnBrk="0" hangingPunct="1">
              <a:lnSpc>
                <a:spcPts val="5800"/>
              </a:lnSpc>
              <a:spcBef>
                <a:spcPct val="0"/>
              </a:spcBef>
              <a:buNone/>
              <a:defRPr sz="5400" kern="1200">
                <a:solidFill>
                  <a:schemeClr val="tx2"/>
                </a:solidFill>
                <a:effectLst>
                  <a:outerShdw blurRad="63500" dist="38100" dir="5400000" algn="t" rotWithShape="0">
                    <a:prstClr val="black">
                      <a:alpha val="25000"/>
                    </a:prstClr>
                  </a:outerShdw>
                </a:effectLst>
                <a:latin typeface="+mn-lt"/>
                <a:ea typeface="+mj-ea"/>
                <a:cs typeface="+mj-cs"/>
              </a:defRPr>
            </a:lvl1pPr>
          </a:lstStyle>
          <a:p>
            <a:pPr>
              <a:lnSpc>
                <a:spcPct val="150000"/>
              </a:lnSpc>
            </a:pPr>
            <a:r>
              <a:rPr lang="en-US" sz="2800" dirty="0" err="1">
                <a:effectLst/>
              </a:rPr>
              <a:t>Atomistica.online</a:t>
            </a:r>
            <a:r>
              <a:rPr lang="en-US" sz="2800" dirty="0">
                <a:effectLst/>
              </a:rPr>
              <a:t> - our contribution to deep tech from the web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l="16500" t="20371" r="13083" b="28370"/>
          <a:stretch/>
        </p:blipFill>
        <p:spPr>
          <a:xfrm>
            <a:off x="51534" y="4495313"/>
            <a:ext cx="5770146" cy="2362687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BCDC6F68-30C9-2AC1-4B0C-0D9A9F3E5E3E}"/>
              </a:ext>
            </a:extLst>
          </p:cNvPr>
          <p:cNvPicPr>
            <a:picLocks noChangeAspect="1"/>
          </p:cNvPicPr>
          <p:nvPr/>
        </p:nvPicPr>
        <p:blipFill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5228" y="1278326"/>
            <a:ext cx="1655064" cy="165506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497309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81525"/>
            <a:ext cx="12214908" cy="58497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45188930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Rounded Rectangle 17"/>
          <p:cNvSpPr/>
          <p:nvPr/>
        </p:nvSpPr>
        <p:spPr>
          <a:xfrm>
            <a:off x="40640" y="1299221"/>
            <a:ext cx="3954998" cy="157861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9" name="Rounded Rectangle 18"/>
          <p:cNvSpPr/>
          <p:nvPr/>
        </p:nvSpPr>
        <p:spPr>
          <a:xfrm>
            <a:off x="4117122" y="1295607"/>
            <a:ext cx="3954998" cy="157861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7" name="Rounded Rectangle 16"/>
          <p:cNvSpPr/>
          <p:nvPr/>
        </p:nvSpPr>
        <p:spPr>
          <a:xfrm>
            <a:off x="8183880" y="3282531"/>
            <a:ext cx="3954998" cy="157861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6" name="Rounded Rectangle 15"/>
          <p:cNvSpPr/>
          <p:nvPr/>
        </p:nvSpPr>
        <p:spPr>
          <a:xfrm>
            <a:off x="4117122" y="3282532"/>
            <a:ext cx="3954998" cy="157861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Rounded Rectangle 14"/>
          <p:cNvSpPr/>
          <p:nvPr/>
        </p:nvSpPr>
        <p:spPr>
          <a:xfrm>
            <a:off x="40640" y="3282532"/>
            <a:ext cx="3954998" cy="157861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Rounded Rectangle 13"/>
          <p:cNvSpPr/>
          <p:nvPr/>
        </p:nvSpPr>
        <p:spPr>
          <a:xfrm>
            <a:off x="8183880" y="1299220"/>
            <a:ext cx="3954998" cy="157861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1"/>
            <a:ext cx="10972800" cy="1026604"/>
          </a:xfrm>
        </p:spPr>
        <p:txBody>
          <a:bodyPr/>
          <a:lstStyle/>
          <a:p>
            <a:r>
              <a:rPr lang="en-US" dirty="0"/>
              <a:t>Tools of </a:t>
            </a:r>
            <a:r>
              <a:rPr lang="en-US" dirty="0" err="1"/>
              <a:t>atomistica.online</a:t>
            </a:r>
            <a:r>
              <a:rPr lang="en-US" dirty="0"/>
              <a:t> 2025</a:t>
            </a:r>
          </a:p>
        </p:txBody>
      </p:sp>
      <p:sp>
        <p:nvSpPr>
          <p:cNvPr id="6" name="Rectangle 5"/>
          <p:cNvSpPr/>
          <p:nvPr/>
        </p:nvSpPr>
        <p:spPr>
          <a:xfrm>
            <a:off x="4177788" y="1377945"/>
            <a:ext cx="3763849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Online calculators 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Online </a:t>
            </a:r>
            <a:r>
              <a:rPr lang="en-US" dirty="0" err="1"/>
              <a:t>xtb</a:t>
            </a:r>
            <a:r>
              <a:rPr lang="en-US" dirty="0"/>
              <a:t> calculator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Online MOPAC2016 calculator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Online SHERMO</a:t>
            </a:r>
          </a:p>
        </p:txBody>
      </p:sp>
      <p:sp>
        <p:nvSpPr>
          <p:cNvPr id="7" name="Rectangle 6"/>
          <p:cNvSpPr/>
          <p:nvPr/>
        </p:nvSpPr>
        <p:spPr>
          <a:xfrm>
            <a:off x="8163560" y="1377945"/>
            <a:ext cx="4159658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Generation of molecular structures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Online </a:t>
            </a:r>
            <a:r>
              <a:rPr lang="en-US" dirty="0" err="1"/>
              <a:t>Packmol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Ionic liquids generator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Conformers Generator (</a:t>
            </a:r>
            <a:r>
              <a:rPr lang="en-US" dirty="0" err="1"/>
              <a:t>ConfGen</a:t>
            </a:r>
            <a:r>
              <a:rPr lang="en-US" dirty="0"/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228600" y="3382504"/>
            <a:ext cx="3767038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Property calculators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Detonation Properties (DEPRO)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IR &amp; UV spectra generators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Descriptors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ADME calculator</a:t>
            </a:r>
          </a:p>
        </p:txBody>
      </p:sp>
      <p:sp>
        <p:nvSpPr>
          <p:cNvPr id="9" name="Rectangle 8"/>
          <p:cNvSpPr/>
          <p:nvPr/>
        </p:nvSpPr>
        <p:spPr>
          <a:xfrm>
            <a:off x="4170681" y="3382504"/>
            <a:ext cx="3962400" cy="120032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 err="1"/>
              <a:t>Multiwfn</a:t>
            </a:r>
            <a:r>
              <a:rPr lang="en-US" b="1" dirty="0"/>
              <a:t> tools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Online RDG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Partial density of states generator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Molecular surface analysis</a:t>
            </a:r>
          </a:p>
        </p:txBody>
      </p:sp>
      <p:sp>
        <p:nvSpPr>
          <p:cNvPr id="10" name="Rectangle 9"/>
          <p:cNvSpPr/>
          <p:nvPr/>
        </p:nvSpPr>
        <p:spPr>
          <a:xfrm>
            <a:off x="8295640" y="3382504"/>
            <a:ext cx="3843238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Converters</a:t>
            </a:r>
            <a:endParaRPr lang="en-US" dirty="0"/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dirty="0"/>
              <a:t>.</a:t>
            </a:r>
            <a:r>
              <a:rPr lang="en-US" dirty="0" err="1"/>
              <a:t>gbw</a:t>
            </a:r>
            <a:r>
              <a:rPr lang="en-US" dirty="0"/>
              <a:t> to .</a:t>
            </a:r>
            <a:r>
              <a:rPr lang="en-US" dirty="0" err="1"/>
              <a:t>wfn</a:t>
            </a:r>
            <a:r>
              <a:rPr lang="en-US" dirty="0"/>
              <a:t> and .</a:t>
            </a:r>
            <a:r>
              <a:rPr lang="en-US" dirty="0" err="1"/>
              <a:t>wfx</a:t>
            </a:r>
            <a:r>
              <a:rPr lang="en-US" dirty="0"/>
              <a:t> converter</a:t>
            </a:r>
          </a:p>
        </p:txBody>
      </p:sp>
      <p:sp>
        <p:nvSpPr>
          <p:cNvPr id="11" name="Rectangle 10"/>
          <p:cNvSpPr/>
          <p:nvPr/>
        </p:nvSpPr>
        <p:spPr>
          <a:xfrm>
            <a:off x="228600" y="1377945"/>
            <a:ext cx="3317670" cy="147732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Input generators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Orca input generator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Orca input batch generator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PSI4 input generator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QCXMS input generator</a:t>
            </a:r>
          </a:p>
        </p:txBody>
      </p:sp>
      <p:sp>
        <p:nvSpPr>
          <p:cNvPr id="20" name="Rounded Rectangle 19"/>
          <p:cNvSpPr/>
          <p:nvPr/>
        </p:nvSpPr>
        <p:spPr>
          <a:xfrm>
            <a:off x="4117122" y="5235910"/>
            <a:ext cx="3954998" cy="1578615"/>
          </a:xfrm>
          <a:prstGeom prst="roundRect">
            <a:avLst/>
          </a:prstGeom>
        </p:spPr>
        <p:style>
          <a:lnRef idx="1">
            <a:schemeClr val="dk1"/>
          </a:lnRef>
          <a:fillRef idx="2">
            <a:schemeClr val="dk1"/>
          </a:fillRef>
          <a:effectRef idx="1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1" name="Rectangle 20"/>
          <p:cNvSpPr/>
          <p:nvPr/>
        </p:nvSpPr>
        <p:spPr>
          <a:xfrm>
            <a:off x="4228882" y="5364506"/>
            <a:ext cx="3843238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b="1" dirty="0"/>
              <a:t>Desktop tools</a:t>
            </a:r>
            <a:endParaRPr lang="en-US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XTB GUI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US" dirty="0"/>
              <a:t>ORCA launch and monitor GUI</a:t>
            </a:r>
          </a:p>
        </p:txBody>
      </p:sp>
    </p:spTree>
    <p:extLst>
      <p:ext uri="{BB962C8B-B14F-4D97-AF65-F5344CB8AC3E}">
        <p14:creationId xmlns:p14="http://schemas.microsoft.com/office/powerpoint/2010/main" val="90441428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186A1992-DF9E-9869-8901-F5ED940E277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DFE74C85-EF66-1F18-AB99-A6352D3D28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EMOS Research Group</a:t>
            </a:r>
          </a:p>
          <a:p>
            <a:r>
              <a:rPr lang="en-US" dirty="0"/>
              <a:t>Association for the International Development of Academic and Scientific Collaboration</a:t>
            </a:r>
          </a:p>
          <a:p>
            <a:r>
              <a:rPr lang="en-US" dirty="0"/>
              <a:t>AIDASCO Reviews</a:t>
            </a:r>
          </a:p>
          <a:p>
            <a:r>
              <a:rPr lang="en-US" dirty="0"/>
              <a:t>Atomistica Online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15296CC-55D5-878A-F901-147C8A8707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D5FD09-368D-441C-8CB7-FAA619A80B88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24DF20F-F53F-BEAD-5B12-3D749F91D85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1009457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>
            <a:spLocks noChangeArrowheads="1"/>
          </p:cNvSpPr>
          <p:nvPr/>
        </p:nvSpPr>
        <p:spPr bwMode="auto">
          <a:xfrm>
            <a:off x="0" y="0"/>
            <a:ext cx="12192000" cy="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sp>
        <p:nvSpPr>
          <p:cNvPr id="12" name="Title 1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38225"/>
          </a:xfrm>
        </p:spPr>
        <p:txBody>
          <a:bodyPr/>
          <a:lstStyle/>
          <a:p>
            <a:r>
              <a:rPr lang="sr-Latn-RS" dirty="0"/>
              <a:t>xtb</a:t>
            </a:r>
            <a:endParaRPr lang="en-US" dirty="0"/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10" name="Rectangle 9"/>
              <p:cNvSpPr/>
              <p:nvPr/>
            </p:nvSpPr>
            <p:spPr>
              <a:xfrm>
                <a:off x="0" y="1195195"/>
                <a:ext cx="7810150" cy="923330"/>
              </a:xfrm>
              <a:prstGeom prst="rect">
                <a:avLst/>
              </a:prstGeom>
            </p:spPr>
            <p:txBody>
              <a:bodyPr wrap="square">
                <a:spAutoFit/>
              </a:bodyPr>
              <a:lstStyle/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sr-Latn-RS" dirty="0"/>
                  <a:t>Semiempirical methods </a:t>
                </a:r>
                <a:r>
                  <a:rPr lang="en-US" dirty="0"/>
                  <a:t>based on </a:t>
                </a:r>
                <a:r>
                  <a:rPr lang="sr-Latn-RS" dirty="0"/>
                  <a:t>e</a:t>
                </a:r>
                <a:r>
                  <a:rPr lang="sr-Latn-RS" b="1" dirty="0"/>
                  <a:t>x</a:t>
                </a:r>
                <a:r>
                  <a:rPr lang="sr-Latn-RS" dirty="0"/>
                  <a:t>tended </a:t>
                </a:r>
                <a:r>
                  <a:rPr lang="sr-Latn-RS" b="1" dirty="0"/>
                  <a:t>t</a:t>
                </a:r>
                <a:r>
                  <a:rPr lang="sr-Latn-RS" dirty="0"/>
                  <a:t>ight </a:t>
                </a:r>
                <a:r>
                  <a:rPr lang="sr-Latn-RS" b="1" dirty="0"/>
                  <a:t>b</a:t>
                </a:r>
                <a:r>
                  <a:rPr lang="sr-Latn-RS" dirty="0"/>
                  <a:t>inding method </a:t>
                </a:r>
                <a:r>
                  <a:rPr lang="en-US" dirty="0"/>
                  <a:t>(XTB)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en-US" dirty="0" err="1"/>
                  <a:t>GFN</a:t>
                </a:r>
                <a:r>
                  <a:rPr lang="en-US" i="1" dirty="0" err="1"/>
                  <a:t>n</a:t>
                </a:r>
                <a:r>
                  <a:rPr lang="en-US" dirty="0" err="1"/>
                  <a:t>-xTB</a:t>
                </a:r>
                <a:r>
                  <a:rPr lang="en-US" dirty="0"/>
                  <a:t> family (</a:t>
                </a:r>
                <a14:m>
                  <m:oMath xmlns:m="http://schemas.openxmlformats.org/officeDocument/2006/math">
                    <m:r>
                      <a:rPr lang="en-US" b="0" i="1" smtClean="0">
                        <a:latin typeface="Cambria Math" panose="02040503050406030204" pitchFamily="18" charset="0"/>
                      </a:rPr>
                      <m:t>𝑛</m:t>
                    </m:r>
                    <m:r>
                      <a:rPr lang="en-US" b="0" i="1" smtClean="0">
                        <a:latin typeface="Cambria Math" panose="02040503050406030204" pitchFamily="18" charset="0"/>
                      </a:rPr>
                      <m:t>=2, 1, 0</m:t>
                    </m:r>
                  </m:oMath>
                </a14:m>
                <a:r>
                  <a:rPr lang="en-US" dirty="0"/>
                  <a:t>) and GFN-FF</a:t>
                </a:r>
              </a:p>
              <a:p>
                <a:pPr marL="285750" indent="-285750" algn="just">
                  <a:buFont typeface="Arial" panose="020B0604020202020204" pitchFamily="34" charset="0"/>
                  <a:buChar char="•"/>
                </a:pPr>
                <a:r>
                  <a:rPr lang="sr-Latn-RS" dirty="0"/>
                  <a:t>g-xTB – the latest and most powerful</a:t>
                </a:r>
                <a:endParaRPr lang="en-US" dirty="0"/>
              </a:p>
            </p:txBody>
          </p:sp>
        </mc:Choice>
        <mc:Fallback>
          <p:sp>
            <p:nvSpPr>
              <p:cNvPr id="10" name="Rectangle 9"/>
              <p:cNvSpPr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0" y="1195195"/>
                <a:ext cx="7810150" cy="923330"/>
              </a:xfrm>
              <a:prstGeom prst="rect">
                <a:avLst/>
              </a:prstGeom>
              <a:blipFill>
                <a:blip r:embed="rId3"/>
                <a:stretch>
                  <a:fillRect l="-468" t="-3289" b="-9211"/>
                </a:stretch>
              </a:blipFill>
            </p:spPr>
            <p:txBody>
              <a:bodyPr/>
              <a:lstStyle/>
              <a:p>
                <a:r>
                  <a:rPr lang="en-US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5" name="Picture 4"/>
          <p:cNvPicPr>
            <a:picLocks noChangeAspect="1"/>
          </p:cNvPicPr>
          <p:nvPr/>
        </p:nvPicPr>
        <p:blipFill>
          <a:blip r:embed="rId4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78041" y="519111"/>
            <a:ext cx="5013960" cy="4099605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0" y="2637636"/>
            <a:ext cx="7378171" cy="95410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800" b="1" dirty="0"/>
              <a:t>GFN (Geometry, Frequency, Noncovalent)</a:t>
            </a:r>
            <a:r>
              <a:rPr lang="en-US" sz="2800" dirty="0"/>
              <a:t>, parametrized for all elements up to Z=86.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92667" y="4455082"/>
            <a:ext cx="10967209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Geometry (G): </a:t>
            </a:r>
            <a:r>
              <a:rPr lang="en-US" dirty="0"/>
              <a:t>extended tight-binding Hamiltonian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Frequency (F): </a:t>
            </a:r>
            <a:r>
              <a:rPr lang="en-US" dirty="0"/>
              <a:t>analytical second derivatives (Hessians)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b="1" dirty="0"/>
              <a:t>Noncovalent interactions (N):</a:t>
            </a:r>
            <a:r>
              <a:rPr lang="en-US" dirty="0"/>
              <a:t> Empirically corrected dispersion terms (e.g., D3-like in GFN1 and advanced density-dependent D4-like in GFN2) and multipole electrostatics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8256583" y="4455082"/>
            <a:ext cx="3474028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1200" dirty="0"/>
              <a:t>WIREs Computational Molecular Science 2020</a:t>
            </a:r>
          </a:p>
          <a:p>
            <a:pPr algn="ctr"/>
            <a:r>
              <a:rPr lang="en-US" sz="1200" dirty="0">
                <a:hlinkClick r:id="rId5"/>
              </a:rPr>
              <a:t>https://doi.org/10.1002/wcms.1493</a:t>
            </a:r>
            <a:endParaRPr lang="en-US" sz="1200" dirty="0"/>
          </a:p>
        </p:txBody>
      </p:sp>
      <p:sp>
        <p:nvSpPr>
          <p:cNvPr id="9" name="TextBox 8"/>
          <p:cNvSpPr txBox="1"/>
          <p:nvPr/>
        </p:nvSpPr>
        <p:spPr>
          <a:xfrm>
            <a:off x="582099" y="274432"/>
            <a:ext cx="1476686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>
                <a:solidFill>
                  <a:srgbClr val="FF0000"/>
                </a:solidFill>
              </a:rPr>
              <a:t>Open source</a:t>
            </a:r>
          </a:p>
        </p:txBody>
      </p:sp>
    </p:spTree>
    <p:extLst>
      <p:ext uri="{BB962C8B-B14F-4D97-AF65-F5344CB8AC3E}">
        <p14:creationId xmlns:p14="http://schemas.microsoft.com/office/powerpoint/2010/main" val="512003904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4840" y="768288"/>
            <a:ext cx="10972800" cy="762000"/>
          </a:xfrm>
        </p:spPr>
        <p:txBody>
          <a:bodyPr/>
          <a:lstStyle/>
          <a:p>
            <a:r>
              <a:rPr lang="en-US" sz="4000" dirty="0"/>
              <a:t>The power of </a:t>
            </a:r>
            <a:r>
              <a:rPr lang="en-US" sz="4000" dirty="0" err="1"/>
              <a:t>semiempirical</a:t>
            </a:r>
            <a:r>
              <a:rPr lang="en-US" sz="4000" dirty="0"/>
              <a:t> methods</a:t>
            </a:r>
            <a:br>
              <a:rPr lang="en-US" sz="4000" dirty="0"/>
            </a:br>
            <a:r>
              <a:rPr lang="en-US" sz="4000" dirty="0"/>
              <a:t>-MET in explicit solvation-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05600" y="1521894"/>
            <a:ext cx="4444235" cy="34314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4840" y="1422890"/>
            <a:ext cx="5101515" cy="3415044"/>
          </a:xfrm>
          <a:prstGeom prst="rect">
            <a:avLst/>
          </a:prstGeom>
        </p:spPr>
      </p:pic>
      <p:graphicFrame>
        <p:nvGraphicFramePr>
          <p:cNvPr id="8" name="Table 7"/>
          <p:cNvGraphicFramePr>
            <a:graphicFrameLocks noGrp="1"/>
          </p:cNvGraphicFramePr>
          <p:nvPr/>
        </p:nvGraphicFramePr>
        <p:xfrm>
          <a:off x="2047240" y="4953311"/>
          <a:ext cx="8128000" cy="185420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2032000">
                  <a:extLst>
                    <a:ext uri="{9D8B030D-6E8A-4147-A177-3AD203B41FA5}">
                      <a16:colId xmlns:a16="http://schemas.microsoft.com/office/drawing/2014/main" val="2474668769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906357740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2401072656"/>
                    </a:ext>
                  </a:extLst>
                </a:gridCol>
                <a:gridCol w="2032000">
                  <a:extLst>
                    <a:ext uri="{9D8B030D-6E8A-4147-A177-3AD203B41FA5}">
                      <a16:colId xmlns:a16="http://schemas.microsoft.com/office/drawing/2014/main" val="3417221725"/>
                    </a:ext>
                  </a:extLst>
                </a:gridCol>
              </a:tblGrid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Method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Solvation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Iterations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Timing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25765408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DFT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Explicit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700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Days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434780797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r>
                        <a:rPr lang="en-US" dirty="0"/>
                        <a:t>SE/GFN2-xTB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Explicit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620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baseline="0" dirty="0"/>
                        <a:t>11m, 27 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894809939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FF/GFN-FF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Explicit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603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1m,</a:t>
                      </a:r>
                      <a:r>
                        <a:rPr lang="en-US" baseline="0" dirty="0"/>
                        <a:t> 8s</a:t>
                      </a:r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922989948"/>
                  </a:ext>
                </a:extLst>
              </a:tr>
              <a:tr h="370840">
                <a:tc>
                  <a:txBody>
                    <a:bodyPr/>
                    <a:lstStyle/>
                    <a:p>
                      <a:pPr marL="0" marR="0" indent="0" algn="l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/>
                        <a:t>FF/OPLS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Explicit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2300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dirty="0"/>
                        <a:t>5 s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748835843"/>
                  </a:ext>
                </a:extLst>
              </a:tr>
            </a:tbl>
          </a:graphicData>
        </a:graphic>
      </p:graphicFrame>
      <p:sp>
        <p:nvSpPr>
          <p:cNvPr id="9" name="Rectangle 8"/>
          <p:cNvSpPr/>
          <p:nvPr/>
        </p:nvSpPr>
        <p:spPr>
          <a:xfrm>
            <a:off x="5156617" y="4486427"/>
            <a:ext cx="211872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Ryzen 7950X/64GB</a:t>
            </a:r>
          </a:p>
        </p:txBody>
      </p:sp>
      <p:sp>
        <p:nvSpPr>
          <p:cNvPr id="10" name="Rectangle 9"/>
          <p:cNvSpPr/>
          <p:nvPr/>
        </p:nvSpPr>
        <p:spPr>
          <a:xfrm>
            <a:off x="5498218" y="3237602"/>
            <a:ext cx="12073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344 atoms</a:t>
            </a:r>
          </a:p>
        </p:txBody>
      </p:sp>
      <p:pic>
        <p:nvPicPr>
          <p:cNvPr id="11" name="Picture 10"/>
          <p:cNvPicPr>
            <a:picLocks noChangeAspect="1"/>
          </p:cNvPicPr>
          <p:nvPr/>
        </p:nvPicPr>
        <p:blipFill rotWithShape="1">
          <a:blip r:embed="rId4"/>
          <a:srcRect l="3750" t="49259" r="55000" b="30741"/>
          <a:stretch/>
        </p:blipFill>
        <p:spPr>
          <a:xfrm>
            <a:off x="0" y="2363787"/>
            <a:ext cx="12170198" cy="165957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734744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t="8667" b="4888"/>
          <a:stretch/>
        </p:blipFill>
        <p:spPr>
          <a:xfrm>
            <a:off x="0" y="538994"/>
            <a:ext cx="12155835" cy="59107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79751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0148" r="14584" b="5852"/>
          <a:stretch/>
        </p:blipFill>
        <p:spPr>
          <a:xfrm>
            <a:off x="0" y="137160"/>
            <a:ext cx="12192000" cy="6744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97229228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9852" r="7750" b="20370"/>
          <a:stretch/>
        </p:blipFill>
        <p:spPr>
          <a:xfrm>
            <a:off x="0" y="685800"/>
            <a:ext cx="12192000" cy="51873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1507089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416" t="10000" r="12167" b="13704"/>
          <a:stretch/>
        </p:blipFill>
        <p:spPr>
          <a:xfrm>
            <a:off x="0" y="228600"/>
            <a:ext cx="12244171" cy="608076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4092142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666" t="9828" r="2693" b="9032"/>
          <a:stretch/>
        </p:blipFill>
        <p:spPr>
          <a:xfrm>
            <a:off x="0" y="558212"/>
            <a:ext cx="12192000" cy="58181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493439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666" t="10148" r="7835" b="17703"/>
          <a:stretch/>
        </p:blipFill>
        <p:spPr>
          <a:xfrm>
            <a:off x="1" y="640080"/>
            <a:ext cx="12192000" cy="546731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5870987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1583" t="10149" r="7667" b="11925"/>
          <a:stretch/>
        </p:blipFill>
        <p:spPr>
          <a:xfrm>
            <a:off x="0" y="518160"/>
            <a:ext cx="12242182" cy="591312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58544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l="3125" t="2593" r="52083" b="11481"/>
          <a:stretch/>
        </p:blipFill>
        <p:spPr>
          <a:xfrm>
            <a:off x="156001" y="98027"/>
            <a:ext cx="12006098" cy="6477709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750" t="49259" r="55000" b="30741"/>
          <a:stretch/>
        </p:blipFill>
        <p:spPr>
          <a:xfrm>
            <a:off x="304800" y="3962400"/>
            <a:ext cx="11277600" cy="153785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951581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" name="Rectangle 22"/>
          <p:cNvSpPr/>
          <p:nvPr/>
        </p:nvSpPr>
        <p:spPr>
          <a:xfrm>
            <a:off x="4835236" y="344269"/>
            <a:ext cx="735676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Members of the research group for </a:t>
            </a:r>
            <a:endParaRPr lang="sr-Latn-RS" dirty="0">
              <a:solidFill>
                <a:schemeClr val="accent1">
                  <a:lumMod val="50000"/>
                </a:schemeClr>
              </a:solidFill>
            </a:endParaRPr>
          </a:p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COMPUTATIONAL AND ANALYTICAL</a:t>
            </a:r>
          </a:p>
          <a:p>
            <a:pPr algn="ctr"/>
            <a:r>
              <a:rPr lang="en-US" dirty="0">
                <a:solidFill>
                  <a:schemeClr val="accent1">
                    <a:lumMod val="50000"/>
                  </a:schemeClr>
                </a:solidFill>
              </a:rPr>
              <a:t>ENVIRONMENTAL CHEMISTRY</a:t>
            </a:r>
          </a:p>
        </p:txBody>
      </p:sp>
      <p:pic>
        <p:nvPicPr>
          <p:cNvPr id="27" name="Picture 26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9429"/>
          <a:stretch/>
        </p:blipFill>
        <p:spPr>
          <a:xfrm>
            <a:off x="0" y="1332411"/>
            <a:ext cx="4472609" cy="5525589"/>
          </a:xfrm>
          <a:prstGeom prst="rect">
            <a:avLst/>
          </a:prstGeom>
        </p:spPr>
      </p:pic>
      <p:grpSp>
        <p:nvGrpSpPr>
          <p:cNvPr id="3" name="Group 2"/>
          <p:cNvGrpSpPr/>
          <p:nvPr/>
        </p:nvGrpSpPr>
        <p:grpSpPr>
          <a:xfrm>
            <a:off x="5208608" y="1481558"/>
            <a:ext cx="6169305" cy="4936603"/>
            <a:chOff x="5208608" y="1481558"/>
            <a:chExt cx="6169305" cy="4936603"/>
          </a:xfrm>
        </p:grpSpPr>
        <p:pic>
          <p:nvPicPr>
            <p:cNvPr id="26" name="Picture 25"/>
            <p:cNvPicPr>
              <a:picLocks noChangeAspect="1"/>
            </p:cNvPicPr>
            <p:nvPr/>
          </p:nvPicPr>
          <p:blipFill rotWithShape="1">
            <a:blip r:embed="rId3"/>
            <a:srcRect l="26761" t="30113" r="28216" b="5841"/>
            <a:stretch/>
          </p:blipFill>
          <p:spPr>
            <a:xfrm>
              <a:off x="5208608" y="1481558"/>
              <a:ext cx="6169305" cy="4936603"/>
            </a:xfrm>
            <a:prstGeom prst="rect">
              <a:avLst/>
            </a:prstGeom>
            <a:ln w="127000" cap="rnd">
              <a:solidFill>
                <a:srgbClr val="FFFFFF"/>
              </a:solidFill>
            </a:ln>
            <a:effectLst>
              <a:outerShdw blurRad="76200" dist="95250" dir="10500000" sx="97000" sy="23000" kx="900000" algn="br" rotWithShape="0">
                <a:srgbClr val="000000">
                  <a:alpha val="20000"/>
                </a:srgbClr>
              </a:outerShdw>
            </a:effectLst>
            <a:scene3d>
              <a:camera prst="orthographicFront"/>
              <a:lightRig rig="twoPt" dir="t">
                <a:rot lat="0" lon="0" rev="7800000"/>
              </a:lightRig>
            </a:scene3d>
            <a:sp3d contourW="6350">
              <a:bevelT w="50800" h="16510"/>
              <a:contourClr>
                <a:srgbClr val="C0C0C0"/>
              </a:contourClr>
            </a:sp3d>
          </p:spPr>
        </p:pic>
        <p:sp>
          <p:nvSpPr>
            <p:cNvPr id="2" name="TextBox 1"/>
            <p:cNvSpPr txBox="1"/>
            <p:nvPr/>
          </p:nvSpPr>
          <p:spPr>
            <a:xfrm>
              <a:off x="5297200" y="3220720"/>
              <a:ext cx="155202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ASSOCIATE PROFESSOR</a:t>
              </a:r>
            </a:p>
            <a:p>
              <a:pPr algn="ctr"/>
              <a:r>
                <a:rPr lang="en-US" sz="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GROUP LEADER FOR EXPERIMENTS</a:t>
              </a:r>
            </a:p>
          </p:txBody>
        </p:sp>
        <p:sp>
          <p:nvSpPr>
            <p:cNvPr id="6" name="TextBox 5"/>
            <p:cNvSpPr txBox="1"/>
            <p:nvPr/>
          </p:nvSpPr>
          <p:spPr>
            <a:xfrm>
              <a:off x="7628419" y="3220720"/>
              <a:ext cx="1410964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none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ASSOCIATE PROFESSOR</a:t>
              </a:r>
            </a:p>
            <a:p>
              <a:pPr algn="ctr"/>
              <a:r>
                <a:rPr lang="en-US" sz="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GROUP LEADER FOR MODELING</a:t>
              </a:r>
            </a:p>
          </p:txBody>
        </p:sp>
        <p:sp>
          <p:nvSpPr>
            <p:cNvPr id="7" name="TextBox 6"/>
            <p:cNvSpPr txBox="1"/>
            <p:nvPr/>
          </p:nvSpPr>
          <p:spPr>
            <a:xfrm>
              <a:off x="9818574" y="3202755"/>
              <a:ext cx="1501698" cy="276999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ASSISTANT RESEARCH PROFESSOR</a:t>
              </a:r>
            </a:p>
          </p:txBody>
        </p:sp>
        <p:sp>
          <p:nvSpPr>
            <p:cNvPr id="8" name="TextBox 7"/>
            <p:cNvSpPr txBox="1"/>
            <p:nvPr/>
          </p:nvSpPr>
          <p:spPr>
            <a:xfrm>
              <a:off x="5297200" y="5775267"/>
              <a:ext cx="150169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RESEARCH ASSISTANT</a:t>
              </a:r>
            </a:p>
          </p:txBody>
        </p:sp>
        <p:sp>
          <p:nvSpPr>
            <p:cNvPr id="9" name="TextBox 8"/>
            <p:cNvSpPr txBox="1"/>
            <p:nvPr/>
          </p:nvSpPr>
          <p:spPr>
            <a:xfrm>
              <a:off x="7544450" y="5775267"/>
              <a:ext cx="150169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JUNIOR RESEARCH ASSISTANT</a:t>
              </a:r>
            </a:p>
          </p:txBody>
        </p:sp>
        <p:sp>
          <p:nvSpPr>
            <p:cNvPr id="10" name="TextBox 9"/>
            <p:cNvSpPr txBox="1"/>
            <p:nvPr/>
          </p:nvSpPr>
          <p:spPr>
            <a:xfrm>
              <a:off x="9818574" y="5775267"/>
              <a:ext cx="1501698" cy="184666"/>
            </a:xfrm>
            <a:prstGeom prst="rect">
              <a:avLst/>
            </a:prstGeom>
            <a:solidFill>
              <a:schemeClr val="bg1"/>
            </a:solidFill>
          </p:spPr>
          <p:txBody>
            <a:bodyPr wrap="square" rtlCol="0">
              <a:spAutoFit/>
            </a:bodyPr>
            <a:lstStyle/>
            <a:p>
              <a:pPr algn="ctr"/>
              <a:r>
                <a:rPr lang="en-US" sz="600" dirty="0">
                  <a:solidFill>
                    <a:schemeClr val="tx1">
                      <a:lumMod val="95000"/>
                      <a:lumOff val="5000"/>
                    </a:schemeClr>
                  </a:solidFill>
                  <a:latin typeface="Arial" panose="020B0604020202020204" pitchFamily="34" charset="0"/>
                  <a:cs typeface="Arial" panose="020B0604020202020204" pitchFamily="34" charset="0"/>
                </a:rPr>
                <a:t>JUNIOR RESEARCH ASSISTANT</a:t>
              </a:r>
            </a:p>
          </p:txBody>
        </p:sp>
      </p:grpSp>
      <p:pic>
        <p:nvPicPr>
          <p:cNvPr id="12" name="Picture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463636" y="222730"/>
            <a:ext cx="1371600" cy="1371600"/>
          </a:xfrm>
          <a:prstGeom prst="rect">
            <a:avLst/>
          </a:prstGeom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902291" y="222730"/>
            <a:ext cx="1371600" cy="1371600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081A3DA9-2A16-A63F-524C-2FC25AED1E5A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82" y="53566"/>
            <a:ext cx="1709928" cy="17099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9574535"/>
      </p:ext>
    </p:extLst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0057" b="4929"/>
          <a:stretch/>
        </p:blipFill>
        <p:spPr>
          <a:xfrm>
            <a:off x="-46891" y="539265"/>
            <a:ext cx="12238891" cy="58527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4295519"/>
      </p:ext>
    </p:extLst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t="10057" r="1538" b="18376"/>
          <a:stretch/>
        </p:blipFill>
        <p:spPr>
          <a:xfrm>
            <a:off x="-22697" y="984739"/>
            <a:ext cx="12214697" cy="499403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62637821"/>
      </p:ext>
    </p:extLst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42161" y="0"/>
            <a:ext cx="11934092" cy="68706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8169657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33120"/>
          </a:xfrm>
        </p:spPr>
        <p:txBody>
          <a:bodyPr/>
          <a:lstStyle/>
          <a:p>
            <a:r>
              <a:rPr lang="en-US" dirty="0"/>
              <a:t>Ionic liquids generator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814816"/>
            <a:ext cx="7734970" cy="604318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012" t="26745" r="16606" b="27591"/>
          <a:stretch/>
        </p:blipFill>
        <p:spPr>
          <a:xfrm>
            <a:off x="8006080" y="1432561"/>
            <a:ext cx="4037247" cy="1463039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9047512" y="3495041"/>
            <a:ext cx="1954381" cy="9233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Cations: 1316</a:t>
            </a:r>
          </a:p>
          <a:p>
            <a:r>
              <a:rPr lang="en-US" dirty="0"/>
              <a:t>Anions: 456</a:t>
            </a:r>
          </a:p>
          <a:p>
            <a:r>
              <a:rPr lang="en-US" dirty="0"/>
              <a:t>In total: 600 000 +</a:t>
            </a:r>
          </a:p>
        </p:txBody>
      </p:sp>
      <p:sp>
        <p:nvSpPr>
          <p:cNvPr id="9" name="TextBox 8"/>
          <p:cNvSpPr txBox="1"/>
          <p:nvPr/>
        </p:nvSpPr>
        <p:spPr>
          <a:xfrm>
            <a:off x="8311793" y="5110481"/>
            <a:ext cx="373153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ML friendly database coming soon</a:t>
            </a:r>
          </a:p>
        </p:txBody>
      </p:sp>
    </p:spTree>
    <p:extLst>
      <p:ext uri="{BB962C8B-B14F-4D97-AF65-F5344CB8AC3E}">
        <p14:creationId xmlns:p14="http://schemas.microsoft.com/office/powerpoint/2010/main" val="15255071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33377"/>
          </a:xfrm>
        </p:spPr>
        <p:txBody>
          <a:bodyPr/>
          <a:lstStyle/>
          <a:p>
            <a:r>
              <a:rPr lang="en-US" dirty="0"/>
              <a:t>Registration</a:t>
            </a: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l="2631" t="2167" r="3198" b="1508"/>
          <a:stretch/>
        </p:blipFill>
        <p:spPr>
          <a:xfrm>
            <a:off x="1310640" y="1253536"/>
            <a:ext cx="3621598" cy="529058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3"/>
          <a:srcRect l="48055" t="13077"/>
          <a:stretch/>
        </p:blipFill>
        <p:spPr>
          <a:xfrm>
            <a:off x="5953759" y="1052068"/>
            <a:ext cx="5377855" cy="550689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12697001"/>
      </p:ext>
    </p:extLst>
  </p:cSld>
  <p:clrMapOvr>
    <a:masterClrMapping/>
  </p:clrMapOvr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-1537774" y="-140723"/>
            <a:ext cx="10972800" cy="1158240"/>
          </a:xfrm>
        </p:spPr>
        <p:txBody>
          <a:bodyPr/>
          <a:lstStyle/>
          <a:p>
            <a:r>
              <a:rPr lang="en-US" dirty="0"/>
              <a:t>Digital transition by </a:t>
            </a:r>
          </a:p>
        </p:txBody>
      </p:sp>
      <p:sp>
        <p:nvSpPr>
          <p:cNvPr id="6" name="TextBox 5"/>
          <p:cNvSpPr txBox="1"/>
          <p:nvPr/>
        </p:nvSpPr>
        <p:spPr>
          <a:xfrm>
            <a:off x="7614363" y="1451204"/>
            <a:ext cx="2855269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Meta Platforms, </a:t>
            </a:r>
            <a:r>
              <a:rPr lang="en-US" sz="2400" dirty="0" err="1"/>
              <a:t>Inc</a:t>
            </a:r>
            <a:endParaRPr lang="en-US" sz="2400" dirty="0"/>
          </a:p>
        </p:txBody>
      </p:sp>
      <p:pic>
        <p:nvPicPr>
          <p:cNvPr id="1026" name="Picture 2" descr="https://upload.wikimedia.org/wikipedia/commons/b/bb/Meta_HQ_2023.pn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67687" y="2025138"/>
            <a:ext cx="5988171" cy="323774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8" name="Picture 4" descr="undefined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57494" y="164193"/>
            <a:ext cx="3769008" cy="7596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8" name="TextBox 7"/>
          <p:cNvSpPr txBox="1"/>
          <p:nvPr/>
        </p:nvSpPr>
        <p:spPr>
          <a:xfrm>
            <a:off x="223520" y="2321625"/>
            <a:ext cx="3026909" cy="31085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800" u="sng" dirty="0"/>
              <a:t>Platforms</a:t>
            </a:r>
            <a:r>
              <a:rPr lang="en-US" sz="2800" dirty="0"/>
              <a:t>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Facebook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Instagram 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Messenger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WhatsApp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Threads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…</a:t>
            </a:r>
          </a:p>
        </p:txBody>
      </p:sp>
      <p:sp>
        <p:nvSpPr>
          <p:cNvPr id="10" name="Rectangle 9"/>
          <p:cNvSpPr/>
          <p:nvPr/>
        </p:nvSpPr>
        <p:spPr>
          <a:xfrm>
            <a:off x="2682240" y="2326770"/>
            <a:ext cx="3037840" cy="181588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800" u="sng" dirty="0"/>
              <a:t>Divisions: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Reality Labs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FAIR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2800" dirty="0"/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35561121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8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8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8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8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7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8" dur="500" fill="hold"/>
                                        <p:tgtEl>
                                          <p:spTgt spid="10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9" fill="hold">
                      <p:stCondLst>
                        <p:cond delay="indefinite"/>
                      </p:stCondLst>
                      <p:childTnLst>
                        <p:par>
                          <p:cTn id="50" fill="hold">
                            <p:stCondLst>
                              <p:cond delay="0"/>
                            </p:stCondLst>
                            <p:childTnLst>
                              <p:par>
                                <p:cTn id="5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10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7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8" dur="500" fill="hold"/>
                                        <p:tgtEl>
                                          <p:spTgt spid="10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61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62" dur="500" fill="hold"/>
                                        <p:tgtEl>
                                          <p:spTgt spid="10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214051-3958-835D-691F-482EC14688C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0"/>
            <a:ext cx="12192000" cy="997527"/>
          </a:xfrm>
        </p:spPr>
        <p:txBody>
          <a:bodyPr/>
          <a:lstStyle/>
          <a:p>
            <a:r>
              <a:rPr lang="en-US" sz="3200" dirty="0"/>
              <a:t>Meta’s Metaverse Bet: Expensive Vision Uncertain Return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74804D7-2FF3-88DD-4DA0-74AF366B1D0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D5FD09-368D-441C-8CB7-FAA619A80B88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FE85994C-2C34-3F2E-3A51-6431F75835C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46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FF78B8B6-3310-F112-20C0-4279ADB1002A}"/>
              </a:ext>
            </a:extLst>
          </p:cNvPr>
          <p:cNvSpPr txBox="1"/>
          <p:nvPr/>
        </p:nvSpPr>
        <p:spPr>
          <a:xfrm>
            <a:off x="0" y="1043048"/>
            <a:ext cx="121920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A bold attempt to redefine social computing, with enormous cost and still-limited mainstream adoption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9ACA11FE-C695-BEAC-EB67-FDB898AB7BB2}"/>
              </a:ext>
            </a:extLst>
          </p:cNvPr>
          <p:cNvSpPr/>
          <p:nvPr/>
        </p:nvSpPr>
        <p:spPr>
          <a:xfrm>
            <a:off x="488272" y="1796483"/>
            <a:ext cx="5992427" cy="4462273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96C39DB4-FCC9-A4F9-190C-238786F4CD16}"/>
              </a:ext>
            </a:extLst>
          </p:cNvPr>
          <p:cNvSpPr txBox="1"/>
          <p:nvPr/>
        </p:nvSpPr>
        <p:spPr>
          <a:xfrm>
            <a:off x="565004" y="2047175"/>
            <a:ext cx="2281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VISION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A453506-4A76-85CA-D238-474B1DA16BED}"/>
              </a:ext>
            </a:extLst>
          </p:cNvPr>
          <p:cNvSpPr txBox="1"/>
          <p:nvPr/>
        </p:nvSpPr>
        <p:spPr>
          <a:xfrm>
            <a:off x="744920" y="2503932"/>
            <a:ext cx="4191065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Build the next computing platform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30C0F807-4C6D-0D0C-D318-69EB48A2F4D9}"/>
              </a:ext>
            </a:extLst>
          </p:cNvPr>
          <p:cNvSpPr txBox="1"/>
          <p:nvPr/>
        </p:nvSpPr>
        <p:spPr>
          <a:xfrm>
            <a:off x="919674" y="2961035"/>
            <a:ext cx="5390943" cy="92333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/>
              <a:t>A persistent ecosystem where social interaction, work, entertainment and digital identity move beyond the flat screen.</a:t>
            </a:r>
          </a:p>
        </p:txBody>
      </p:sp>
      <p:sp>
        <p:nvSpPr>
          <p:cNvPr id="13" name="Shape 10">
            <a:extLst>
              <a:ext uri="{FF2B5EF4-FFF2-40B4-BE49-F238E27FC236}">
                <a16:creationId xmlns:a16="http://schemas.microsoft.com/office/drawing/2014/main" id="{D9E32D66-8B60-CFC9-48A3-885468CC7A1B}"/>
              </a:ext>
            </a:extLst>
          </p:cNvPr>
          <p:cNvSpPr/>
          <p:nvPr/>
        </p:nvSpPr>
        <p:spPr>
          <a:xfrm>
            <a:off x="901919" y="4110167"/>
            <a:ext cx="2029968" cy="813816"/>
          </a:xfrm>
          <a:prstGeom prst="roundRect">
            <a:avLst>
              <a:gd name="adj" fmla="val 8989"/>
            </a:avLst>
          </a:prstGeom>
          <a:solidFill>
            <a:srgbClr val="F7FAFF"/>
          </a:solidFill>
          <a:ln w="12700">
            <a:solidFill>
              <a:srgbClr val="DCE7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15" name="Text 11">
            <a:extLst>
              <a:ext uri="{FF2B5EF4-FFF2-40B4-BE49-F238E27FC236}">
                <a16:creationId xmlns:a16="http://schemas.microsoft.com/office/drawing/2014/main" id="{B4A43148-FDAA-928E-92C5-70524310B25E}"/>
              </a:ext>
            </a:extLst>
          </p:cNvPr>
          <p:cNvSpPr/>
          <p:nvPr/>
        </p:nvSpPr>
        <p:spPr>
          <a:xfrm>
            <a:off x="1029935" y="4238183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877F2"/>
                </a:solidFill>
              </a:rPr>
              <a:t>◎</a:t>
            </a:r>
            <a:endParaRPr lang="en-US" sz="2000" dirty="0"/>
          </a:p>
        </p:txBody>
      </p:sp>
      <p:sp>
        <p:nvSpPr>
          <p:cNvPr id="17" name="Text 12">
            <a:extLst>
              <a:ext uri="{FF2B5EF4-FFF2-40B4-BE49-F238E27FC236}">
                <a16:creationId xmlns:a16="http://schemas.microsoft.com/office/drawing/2014/main" id="{55A4E6BD-F5A8-FA74-9DAF-72DC27580D02}"/>
              </a:ext>
            </a:extLst>
          </p:cNvPr>
          <p:cNvSpPr/>
          <p:nvPr/>
        </p:nvSpPr>
        <p:spPr>
          <a:xfrm>
            <a:off x="1404839" y="4229039"/>
            <a:ext cx="13898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60" b="1" dirty="0">
                <a:solidFill>
                  <a:srgbClr val="1F2937"/>
                </a:solidFill>
              </a:rPr>
              <a:t>Horizon Worlds</a:t>
            </a:r>
            <a:endParaRPr lang="en-US" sz="1160" dirty="0"/>
          </a:p>
        </p:txBody>
      </p:sp>
      <p:sp>
        <p:nvSpPr>
          <p:cNvPr id="19" name="Text 13">
            <a:extLst>
              <a:ext uri="{FF2B5EF4-FFF2-40B4-BE49-F238E27FC236}">
                <a16:creationId xmlns:a16="http://schemas.microsoft.com/office/drawing/2014/main" id="{8682A64E-2BBA-EAE2-FD26-7BCEAA8C7FAE}"/>
              </a:ext>
            </a:extLst>
          </p:cNvPr>
          <p:cNvSpPr/>
          <p:nvPr/>
        </p:nvSpPr>
        <p:spPr>
          <a:xfrm>
            <a:off x="1404839" y="4512503"/>
            <a:ext cx="13898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6B7280"/>
                </a:solidFill>
              </a:rPr>
              <a:t>Virtual social spaces</a:t>
            </a:r>
            <a:endParaRPr lang="en-US" sz="880" dirty="0"/>
          </a:p>
        </p:txBody>
      </p:sp>
      <p:sp>
        <p:nvSpPr>
          <p:cNvPr id="21" name="Shape 14">
            <a:extLst>
              <a:ext uri="{FF2B5EF4-FFF2-40B4-BE49-F238E27FC236}">
                <a16:creationId xmlns:a16="http://schemas.microsoft.com/office/drawing/2014/main" id="{AC67BFEE-1D4B-6E59-4EB9-0463C4A7A5E1}"/>
              </a:ext>
            </a:extLst>
          </p:cNvPr>
          <p:cNvSpPr/>
          <p:nvPr/>
        </p:nvSpPr>
        <p:spPr>
          <a:xfrm>
            <a:off x="3160487" y="4110167"/>
            <a:ext cx="2029968" cy="813816"/>
          </a:xfrm>
          <a:prstGeom prst="roundRect">
            <a:avLst>
              <a:gd name="adj" fmla="val 8989"/>
            </a:avLst>
          </a:prstGeom>
          <a:solidFill>
            <a:srgbClr val="F7FAFF"/>
          </a:solidFill>
          <a:ln w="12700">
            <a:solidFill>
              <a:srgbClr val="DCE7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23" name="Text 15">
            <a:extLst>
              <a:ext uri="{FF2B5EF4-FFF2-40B4-BE49-F238E27FC236}">
                <a16:creationId xmlns:a16="http://schemas.microsoft.com/office/drawing/2014/main" id="{9FFA8F6C-F325-D373-E682-73935BEC50DC}"/>
              </a:ext>
            </a:extLst>
          </p:cNvPr>
          <p:cNvSpPr/>
          <p:nvPr/>
        </p:nvSpPr>
        <p:spPr>
          <a:xfrm>
            <a:off x="3288503" y="4238183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877F2"/>
                </a:solidFill>
              </a:rPr>
              <a:t>◉</a:t>
            </a:r>
            <a:endParaRPr lang="en-US" sz="2000" dirty="0"/>
          </a:p>
        </p:txBody>
      </p:sp>
      <p:sp>
        <p:nvSpPr>
          <p:cNvPr id="25" name="Text 16">
            <a:extLst>
              <a:ext uri="{FF2B5EF4-FFF2-40B4-BE49-F238E27FC236}">
                <a16:creationId xmlns:a16="http://schemas.microsoft.com/office/drawing/2014/main" id="{11186244-324F-CEC6-831E-5E118D1E0439}"/>
              </a:ext>
            </a:extLst>
          </p:cNvPr>
          <p:cNvSpPr/>
          <p:nvPr/>
        </p:nvSpPr>
        <p:spPr>
          <a:xfrm>
            <a:off x="3663407" y="4229039"/>
            <a:ext cx="13898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60" b="1" dirty="0">
                <a:solidFill>
                  <a:srgbClr val="1F2937"/>
                </a:solidFill>
              </a:rPr>
              <a:t>Meta Quest</a:t>
            </a:r>
            <a:endParaRPr lang="en-US" sz="1160" dirty="0"/>
          </a:p>
        </p:txBody>
      </p:sp>
      <p:sp>
        <p:nvSpPr>
          <p:cNvPr id="27" name="Text 17">
            <a:extLst>
              <a:ext uri="{FF2B5EF4-FFF2-40B4-BE49-F238E27FC236}">
                <a16:creationId xmlns:a16="http://schemas.microsoft.com/office/drawing/2014/main" id="{E5772890-01BD-4B2E-33C5-6645655F3F50}"/>
              </a:ext>
            </a:extLst>
          </p:cNvPr>
          <p:cNvSpPr/>
          <p:nvPr/>
        </p:nvSpPr>
        <p:spPr>
          <a:xfrm>
            <a:off x="3663407" y="4512503"/>
            <a:ext cx="13898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6B7280"/>
                </a:solidFill>
              </a:rPr>
              <a:t>VR hardware ecosystem</a:t>
            </a:r>
            <a:endParaRPr lang="en-US" sz="880" dirty="0"/>
          </a:p>
        </p:txBody>
      </p:sp>
      <p:sp>
        <p:nvSpPr>
          <p:cNvPr id="29" name="Shape 18">
            <a:extLst>
              <a:ext uri="{FF2B5EF4-FFF2-40B4-BE49-F238E27FC236}">
                <a16:creationId xmlns:a16="http://schemas.microsoft.com/office/drawing/2014/main" id="{CDCBF0B7-58EF-D7C6-69F2-A6A1C9F79920}"/>
              </a:ext>
            </a:extLst>
          </p:cNvPr>
          <p:cNvSpPr/>
          <p:nvPr/>
        </p:nvSpPr>
        <p:spPr>
          <a:xfrm>
            <a:off x="901919" y="5134295"/>
            <a:ext cx="2029968" cy="813816"/>
          </a:xfrm>
          <a:prstGeom prst="roundRect">
            <a:avLst>
              <a:gd name="adj" fmla="val 8989"/>
            </a:avLst>
          </a:prstGeom>
          <a:solidFill>
            <a:srgbClr val="F7FAFF"/>
          </a:solidFill>
          <a:ln w="12700">
            <a:solidFill>
              <a:srgbClr val="DCE7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1" name="Text 19">
            <a:extLst>
              <a:ext uri="{FF2B5EF4-FFF2-40B4-BE49-F238E27FC236}">
                <a16:creationId xmlns:a16="http://schemas.microsoft.com/office/drawing/2014/main" id="{D6D1775F-5DE7-98F6-44C5-F897944C94BA}"/>
              </a:ext>
            </a:extLst>
          </p:cNvPr>
          <p:cNvSpPr/>
          <p:nvPr/>
        </p:nvSpPr>
        <p:spPr>
          <a:xfrm>
            <a:off x="1029935" y="5262311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877F2"/>
                </a:solidFill>
              </a:rPr>
              <a:t>◌</a:t>
            </a:r>
            <a:endParaRPr lang="en-US" sz="2000" dirty="0"/>
          </a:p>
        </p:txBody>
      </p:sp>
      <p:sp>
        <p:nvSpPr>
          <p:cNvPr id="33" name="Text 20">
            <a:extLst>
              <a:ext uri="{FF2B5EF4-FFF2-40B4-BE49-F238E27FC236}">
                <a16:creationId xmlns:a16="http://schemas.microsoft.com/office/drawing/2014/main" id="{C813634A-457E-CDA1-49F9-8DBC0846CEF7}"/>
              </a:ext>
            </a:extLst>
          </p:cNvPr>
          <p:cNvSpPr/>
          <p:nvPr/>
        </p:nvSpPr>
        <p:spPr>
          <a:xfrm>
            <a:off x="1404839" y="5253167"/>
            <a:ext cx="13898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60" b="1" dirty="0">
                <a:solidFill>
                  <a:srgbClr val="1F2937"/>
                </a:solidFill>
              </a:rPr>
              <a:t>Ray-Ban Meta</a:t>
            </a:r>
            <a:endParaRPr lang="en-US" sz="1160" dirty="0"/>
          </a:p>
        </p:txBody>
      </p:sp>
      <p:sp>
        <p:nvSpPr>
          <p:cNvPr id="35" name="Text 21">
            <a:extLst>
              <a:ext uri="{FF2B5EF4-FFF2-40B4-BE49-F238E27FC236}">
                <a16:creationId xmlns:a16="http://schemas.microsoft.com/office/drawing/2014/main" id="{5C319DEE-D53E-218E-41EB-003302F07266}"/>
              </a:ext>
            </a:extLst>
          </p:cNvPr>
          <p:cNvSpPr/>
          <p:nvPr/>
        </p:nvSpPr>
        <p:spPr>
          <a:xfrm>
            <a:off x="1404839" y="5536631"/>
            <a:ext cx="13898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6B7280"/>
                </a:solidFill>
              </a:rPr>
              <a:t>AI-enabled smart glasses</a:t>
            </a:r>
            <a:endParaRPr lang="en-US" sz="880" dirty="0"/>
          </a:p>
        </p:txBody>
      </p:sp>
      <p:sp>
        <p:nvSpPr>
          <p:cNvPr id="37" name="Shape 22">
            <a:extLst>
              <a:ext uri="{FF2B5EF4-FFF2-40B4-BE49-F238E27FC236}">
                <a16:creationId xmlns:a16="http://schemas.microsoft.com/office/drawing/2014/main" id="{74FE1C27-2D8D-5B17-C4C3-B8719E6C6E97}"/>
              </a:ext>
            </a:extLst>
          </p:cNvPr>
          <p:cNvSpPr/>
          <p:nvPr/>
        </p:nvSpPr>
        <p:spPr>
          <a:xfrm>
            <a:off x="3160487" y="5134295"/>
            <a:ext cx="2029968" cy="813816"/>
          </a:xfrm>
          <a:prstGeom prst="roundRect">
            <a:avLst>
              <a:gd name="adj" fmla="val 8989"/>
            </a:avLst>
          </a:prstGeom>
          <a:solidFill>
            <a:srgbClr val="F7FAFF"/>
          </a:solidFill>
          <a:ln w="12700">
            <a:solidFill>
              <a:srgbClr val="DCE7F8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39" name="Text 23">
            <a:extLst>
              <a:ext uri="{FF2B5EF4-FFF2-40B4-BE49-F238E27FC236}">
                <a16:creationId xmlns:a16="http://schemas.microsoft.com/office/drawing/2014/main" id="{348BDE6A-6636-1D36-CF35-F96E1C7D08D8}"/>
              </a:ext>
            </a:extLst>
          </p:cNvPr>
          <p:cNvSpPr/>
          <p:nvPr/>
        </p:nvSpPr>
        <p:spPr>
          <a:xfrm>
            <a:off x="3288503" y="5262311"/>
            <a:ext cx="329184" cy="310896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2000" b="1" dirty="0">
                <a:solidFill>
                  <a:srgbClr val="1877F2"/>
                </a:solidFill>
              </a:rPr>
              <a:t>◇</a:t>
            </a:r>
            <a:endParaRPr lang="en-US" sz="2000" dirty="0"/>
          </a:p>
        </p:txBody>
      </p:sp>
      <p:sp>
        <p:nvSpPr>
          <p:cNvPr id="41" name="Text 24">
            <a:extLst>
              <a:ext uri="{FF2B5EF4-FFF2-40B4-BE49-F238E27FC236}">
                <a16:creationId xmlns:a16="http://schemas.microsoft.com/office/drawing/2014/main" id="{7FECD60C-69D1-A508-5EC5-E6F36476C138}"/>
              </a:ext>
            </a:extLst>
          </p:cNvPr>
          <p:cNvSpPr/>
          <p:nvPr/>
        </p:nvSpPr>
        <p:spPr>
          <a:xfrm>
            <a:off x="3663407" y="5253167"/>
            <a:ext cx="1389888" cy="24688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60" b="1" dirty="0">
                <a:solidFill>
                  <a:srgbClr val="1F2937"/>
                </a:solidFill>
              </a:rPr>
              <a:t>AR / VR platform</a:t>
            </a:r>
            <a:endParaRPr lang="en-US" sz="1160" dirty="0"/>
          </a:p>
        </p:txBody>
      </p:sp>
      <p:sp>
        <p:nvSpPr>
          <p:cNvPr id="43" name="Text 25">
            <a:extLst>
              <a:ext uri="{FF2B5EF4-FFF2-40B4-BE49-F238E27FC236}">
                <a16:creationId xmlns:a16="http://schemas.microsoft.com/office/drawing/2014/main" id="{2D2E771A-FECE-5BEF-7EC1-F0726F720BCA}"/>
              </a:ext>
            </a:extLst>
          </p:cNvPr>
          <p:cNvSpPr/>
          <p:nvPr/>
        </p:nvSpPr>
        <p:spPr>
          <a:xfrm>
            <a:off x="3663407" y="5536631"/>
            <a:ext cx="1389888" cy="25603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 lnSpcReduction="10000"/>
          </a:bodyPr>
          <a:lstStyle/>
          <a:p>
            <a:pPr marL="0" indent="0">
              <a:buNone/>
            </a:pPr>
            <a:r>
              <a:rPr lang="en-US" sz="880" dirty="0">
                <a:solidFill>
                  <a:srgbClr val="6B7280"/>
                </a:solidFill>
              </a:rPr>
              <a:t>Long-term spatial computing bet</a:t>
            </a:r>
            <a:endParaRPr lang="en-US" sz="880" dirty="0"/>
          </a:p>
        </p:txBody>
      </p:sp>
      <p:sp>
        <p:nvSpPr>
          <p:cNvPr id="45" name="Shape 26">
            <a:extLst>
              <a:ext uri="{FF2B5EF4-FFF2-40B4-BE49-F238E27FC236}">
                <a16:creationId xmlns:a16="http://schemas.microsoft.com/office/drawing/2014/main" id="{F274C2DF-DA1C-93F2-90F4-26B0972FF9BD}"/>
              </a:ext>
            </a:extLst>
          </p:cNvPr>
          <p:cNvSpPr/>
          <p:nvPr/>
        </p:nvSpPr>
        <p:spPr>
          <a:xfrm>
            <a:off x="7266721" y="1796485"/>
            <a:ext cx="4023360" cy="4462272"/>
          </a:xfrm>
          <a:prstGeom prst="roundRect">
            <a:avLst>
              <a:gd name="adj" fmla="val 2727"/>
            </a:avLst>
          </a:prstGeom>
          <a:solidFill>
            <a:srgbClr val="14213D"/>
          </a:solidFill>
          <a:ln w="12700">
            <a:solidFill>
              <a:srgbClr val="14213D"/>
            </a:solidFill>
            <a:prstDash val="solid"/>
          </a:ln>
          <a:effectLst>
            <a:outerShdw blurRad="19050" dist="50800" dir="2700000" algn="bl" rotWithShape="0">
              <a:srgbClr val="AEB8C6">
                <a:alpha val="18000"/>
              </a:srgbClr>
            </a:outerShdw>
          </a:effectLst>
        </p:spPr>
        <p:txBody>
          <a:bodyPr/>
          <a:lstStyle/>
          <a:p>
            <a:endParaRPr lang="en-US"/>
          </a:p>
        </p:txBody>
      </p:sp>
      <p:sp>
        <p:nvSpPr>
          <p:cNvPr id="47" name="Text 27">
            <a:extLst>
              <a:ext uri="{FF2B5EF4-FFF2-40B4-BE49-F238E27FC236}">
                <a16:creationId xmlns:a16="http://schemas.microsoft.com/office/drawing/2014/main" id="{845926C3-A4F9-A037-B94D-D2A01C78C749}"/>
              </a:ext>
            </a:extLst>
          </p:cNvPr>
          <p:cNvSpPr/>
          <p:nvPr/>
        </p:nvSpPr>
        <p:spPr>
          <a:xfrm>
            <a:off x="7519151" y="2117541"/>
            <a:ext cx="2432304" cy="22860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b="1" kern="0" spc="170" dirty="0">
                <a:solidFill>
                  <a:srgbClr val="71A7F7"/>
                </a:solidFill>
              </a:rPr>
              <a:t>THE REALITY</a:t>
            </a:r>
            <a:endParaRPr lang="en-US" dirty="0"/>
          </a:p>
        </p:txBody>
      </p:sp>
      <p:sp>
        <p:nvSpPr>
          <p:cNvPr id="49" name="Text 28">
            <a:extLst>
              <a:ext uri="{FF2B5EF4-FFF2-40B4-BE49-F238E27FC236}">
                <a16:creationId xmlns:a16="http://schemas.microsoft.com/office/drawing/2014/main" id="{C604AFCF-D8CD-1F28-F421-888C6440252D}"/>
              </a:ext>
            </a:extLst>
          </p:cNvPr>
          <p:cNvSpPr/>
          <p:nvPr/>
        </p:nvSpPr>
        <p:spPr>
          <a:xfrm>
            <a:off x="7550185" y="2390845"/>
            <a:ext cx="3246120" cy="96012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4700" b="1" dirty="0">
                <a:solidFill>
                  <a:srgbClr val="FFFFFF"/>
                </a:solidFill>
                <a:latin typeface="Aptos Display" pitchFamily="34" charset="0"/>
                <a:ea typeface="Aptos Display" pitchFamily="34" charset="-122"/>
                <a:cs typeface="Aptos Display" pitchFamily="34" charset="-120"/>
              </a:rPr>
              <a:t>&gt;$80B</a:t>
            </a:r>
            <a:endParaRPr lang="en-US" sz="4700" dirty="0"/>
          </a:p>
        </p:txBody>
      </p:sp>
      <p:sp>
        <p:nvSpPr>
          <p:cNvPr id="51" name="Text 29">
            <a:extLst>
              <a:ext uri="{FF2B5EF4-FFF2-40B4-BE49-F238E27FC236}">
                <a16:creationId xmlns:a16="http://schemas.microsoft.com/office/drawing/2014/main" id="{71BC8524-63F4-B6DB-751F-8152AE645835}"/>
              </a:ext>
            </a:extLst>
          </p:cNvPr>
          <p:cNvSpPr/>
          <p:nvPr/>
        </p:nvSpPr>
        <p:spPr>
          <a:xfrm>
            <a:off x="7586761" y="3268669"/>
            <a:ext cx="2999232" cy="530352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520" b="1" dirty="0">
                <a:solidFill>
                  <a:srgbClr val="E7EDF6"/>
                </a:solidFill>
              </a:rPr>
              <a:t>cumulative Reality Labs operating losses</a:t>
            </a:r>
            <a:endParaRPr lang="en-US" sz="1520" dirty="0"/>
          </a:p>
        </p:txBody>
      </p:sp>
      <p:sp>
        <p:nvSpPr>
          <p:cNvPr id="53" name="Text 30">
            <a:extLst>
              <a:ext uri="{FF2B5EF4-FFF2-40B4-BE49-F238E27FC236}">
                <a16:creationId xmlns:a16="http://schemas.microsoft.com/office/drawing/2014/main" id="{F5B54862-1897-F610-95DD-66C8965C41D1}"/>
              </a:ext>
            </a:extLst>
          </p:cNvPr>
          <p:cNvSpPr/>
          <p:nvPr/>
        </p:nvSpPr>
        <p:spPr>
          <a:xfrm>
            <a:off x="7586761" y="3826453"/>
            <a:ext cx="1828800" cy="274320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1160" dirty="0">
                <a:solidFill>
                  <a:srgbClr val="9FB0C6"/>
                </a:solidFill>
              </a:rPr>
              <a:t>since 2020</a:t>
            </a:r>
            <a:endParaRPr lang="en-US" sz="1160" dirty="0"/>
          </a:p>
        </p:txBody>
      </p:sp>
      <p:sp>
        <p:nvSpPr>
          <p:cNvPr id="55" name="Shape 31">
            <a:extLst>
              <a:ext uri="{FF2B5EF4-FFF2-40B4-BE49-F238E27FC236}">
                <a16:creationId xmlns:a16="http://schemas.microsoft.com/office/drawing/2014/main" id="{DC42E74C-6675-432C-D24D-DE932CBB85DF}"/>
              </a:ext>
            </a:extLst>
          </p:cNvPr>
          <p:cNvSpPr/>
          <p:nvPr/>
        </p:nvSpPr>
        <p:spPr>
          <a:xfrm>
            <a:off x="7623337" y="4753426"/>
            <a:ext cx="246888" cy="289179"/>
          </a:xfrm>
          <a:prstGeom prst="rect">
            <a:avLst/>
          </a:prstGeom>
          <a:solidFill>
            <a:srgbClr val="71A7F7"/>
          </a:solidFill>
          <a:ln w="12700">
            <a:solidFill>
              <a:srgbClr val="71A7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57" name="Text 32">
            <a:extLst>
              <a:ext uri="{FF2B5EF4-FFF2-40B4-BE49-F238E27FC236}">
                <a16:creationId xmlns:a16="http://schemas.microsoft.com/office/drawing/2014/main" id="{F20EA8B9-8ABC-6EEE-2731-2604033EC639}"/>
              </a:ext>
            </a:extLst>
          </p:cNvPr>
          <p:cNvSpPr/>
          <p:nvPr/>
        </p:nvSpPr>
        <p:spPr>
          <a:xfrm>
            <a:off x="7605049" y="5079181"/>
            <a:ext cx="283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AFC0D7"/>
                </a:solidFill>
              </a:rPr>
              <a:t>20</a:t>
            </a:r>
            <a:endParaRPr lang="en-US" sz="760" dirty="0"/>
          </a:p>
        </p:txBody>
      </p:sp>
      <p:sp>
        <p:nvSpPr>
          <p:cNvPr id="59" name="Shape 33">
            <a:extLst>
              <a:ext uri="{FF2B5EF4-FFF2-40B4-BE49-F238E27FC236}">
                <a16:creationId xmlns:a16="http://schemas.microsoft.com/office/drawing/2014/main" id="{7CEF3DEA-DA28-C587-9FCC-450B025A53A8}"/>
              </a:ext>
            </a:extLst>
          </p:cNvPr>
          <p:cNvSpPr/>
          <p:nvPr/>
        </p:nvSpPr>
        <p:spPr>
          <a:xfrm>
            <a:off x="8053105" y="4595692"/>
            <a:ext cx="246888" cy="446913"/>
          </a:xfrm>
          <a:prstGeom prst="rect">
            <a:avLst/>
          </a:prstGeom>
          <a:solidFill>
            <a:srgbClr val="71A7F7"/>
          </a:solidFill>
          <a:ln w="12700">
            <a:solidFill>
              <a:srgbClr val="71A7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1" name="Text 34">
            <a:extLst>
              <a:ext uri="{FF2B5EF4-FFF2-40B4-BE49-F238E27FC236}">
                <a16:creationId xmlns:a16="http://schemas.microsoft.com/office/drawing/2014/main" id="{40910CFE-4AF9-1364-EF5D-7D54BD0E663B}"/>
              </a:ext>
            </a:extLst>
          </p:cNvPr>
          <p:cNvSpPr/>
          <p:nvPr/>
        </p:nvSpPr>
        <p:spPr>
          <a:xfrm>
            <a:off x="8034817" y="5079181"/>
            <a:ext cx="283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AFC0D7"/>
                </a:solidFill>
              </a:rPr>
              <a:t>21</a:t>
            </a:r>
            <a:endParaRPr lang="en-US" sz="760" dirty="0"/>
          </a:p>
        </p:txBody>
      </p:sp>
      <p:sp>
        <p:nvSpPr>
          <p:cNvPr id="63" name="Shape 35">
            <a:extLst>
              <a:ext uri="{FF2B5EF4-FFF2-40B4-BE49-F238E27FC236}">
                <a16:creationId xmlns:a16="http://schemas.microsoft.com/office/drawing/2014/main" id="{C43253A4-D083-DBCD-FA63-3DB0C4AAF91A}"/>
              </a:ext>
            </a:extLst>
          </p:cNvPr>
          <p:cNvSpPr/>
          <p:nvPr/>
        </p:nvSpPr>
        <p:spPr>
          <a:xfrm>
            <a:off x="8482873" y="4442340"/>
            <a:ext cx="246888" cy="600266"/>
          </a:xfrm>
          <a:prstGeom prst="rect">
            <a:avLst/>
          </a:prstGeom>
          <a:solidFill>
            <a:srgbClr val="71A7F7"/>
          </a:solidFill>
          <a:ln w="12700">
            <a:solidFill>
              <a:srgbClr val="71A7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5" name="Text 36">
            <a:extLst>
              <a:ext uri="{FF2B5EF4-FFF2-40B4-BE49-F238E27FC236}">
                <a16:creationId xmlns:a16="http://schemas.microsoft.com/office/drawing/2014/main" id="{F70F55A5-BA18-D3F5-2B8C-B51B5A583F24}"/>
              </a:ext>
            </a:extLst>
          </p:cNvPr>
          <p:cNvSpPr/>
          <p:nvPr/>
        </p:nvSpPr>
        <p:spPr>
          <a:xfrm>
            <a:off x="8464585" y="5079181"/>
            <a:ext cx="283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AFC0D7"/>
                </a:solidFill>
              </a:rPr>
              <a:t>22</a:t>
            </a:r>
            <a:endParaRPr lang="en-US" sz="760" dirty="0"/>
          </a:p>
        </p:txBody>
      </p:sp>
      <p:sp>
        <p:nvSpPr>
          <p:cNvPr id="67" name="Shape 37">
            <a:extLst>
              <a:ext uri="{FF2B5EF4-FFF2-40B4-BE49-F238E27FC236}">
                <a16:creationId xmlns:a16="http://schemas.microsoft.com/office/drawing/2014/main" id="{C673E947-BF04-99E6-B58B-B16DA82177C2}"/>
              </a:ext>
            </a:extLst>
          </p:cNvPr>
          <p:cNvSpPr/>
          <p:nvPr/>
        </p:nvSpPr>
        <p:spPr>
          <a:xfrm>
            <a:off x="8912641" y="4337183"/>
            <a:ext cx="246888" cy="705422"/>
          </a:xfrm>
          <a:prstGeom prst="rect">
            <a:avLst/>
          </a:prstGeom>
          <a:solidFill>
            <a:srgbClr val="71A7F7"/>
          </a:solidFill>
          <a:ln w="12700">
            <a:solidFill>
              <a:srgbClr val="71A7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69" name="Text 38">
            <a:extLst>
              <a:ext uri="{FF2B5EF4-FFF2-40B4-BE49-F238E27FC236}">
                <a16:creationId xmlns:a16="http://schemas.microsoft.com/office/drawing/2014/main" id="{9B6F0F6C-9365-7409-18C3-CC06F948A8C8}"/>
              </a:ext>
            </a:extLst>
          </p:cNvPr>
          <p:cNvSpPr/>
          <p:nvPr/>
        </p:nvSpPr>
        <p:spPr>
          <a:xfrm>
            <a:off x="8894353" y="5079181"/>
            <a:ext cx="283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AFC0D7"/>
                </a:solidFill>
              </a:rPr>
              <a:t>23</a:t>
            </a:r>
            <a:endParaRPr lang="en-US" sz="760" dirty="0"/>
          </a:p>
        </p:txBody>
      </p:sp>
      <p:sp>
        <p:nvSpPr>
          <p:cNvPr id="71" name="Shape 39">
            <a:extLst>
              <a:ext uri="{FF2B5EF4-FFF2-40B4-BE49-F238E27FC236}">
                <a16:creationId xmlns:a16="http://schemas.microsoft.com/office/drawing/2014/main" id="{F2038612-4FD2-212B-ADB6-AE6C2E060098}"/>
              </a:ext>
            </a:extLst>
          </p:cNvPr>
          <p:cNvSpPr/>
          <p:nvPr/>
        </p:nvSpPr>
        <p:spPr>
          <a:xfrm>
            <a:off x="9342409" y="4267080"/>
            <a:ext cx="246888" cy="775526"/>
          </a:xfrm>
          <a:prstGeom prst="rect">
            <a:avLst/>
          </a:prstGeom>
          <a:solidFill>
            <a:srgbClr val="71A7F7"/>
          </a:solidFill>
          <a:ln w="12700">
            <a:solidFill>
              <a:srgbClr val="71A7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3" name="Text 40">
            <a:extLst>
              <a:ext uri="{FF2B5EF4-FFF2-40B4-BE49-F238E27FC236}">
                <a16:creationId xmlns:a16="http://schemas.microsoft.com/office/drawing/2014/main" id="{87AD250F-0F08-D2FE-24B7-B6448A177E9B}"/>
              </a:ext>
            </a:extLst>
          </p:cNvPr>
          <p:cNvSpPr/>
          <p:nvPr/>
        </p:nvSpPr>
        <p:spPr>
          <a:xfrm>
            <a:off x="9324121" y="5079181"/>
            <a:ext cx="283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AFC0D7"/>
                </a:solidFill>
              </a:rPr>
              <a:t>24</a:t>
            </a:r>
            <a:endParaRPr lang="en-US" sz="760" dirty="0"/>
          </a:p>
        </p:txBody>
      </p:sp>
      <p:sp>
        <p:nvSpPr>
          <p:cNvPr id="75" name="Shape 41">
            <a:extLst>
              <a:ext uri="{FF2B5EF4-FFF2-40B4-BE49-F238E27FC236}">
                <a16:creationId xmlns:a16="http://schemas.microsoft.com/office/drawing/2014/main" id="{E05D5B83-5531-EC77-0BFA-472D855F1FDA}"/>
              </a:ext>
            </a:extLst>
          </p:cNvPr>
          <p:cNvSpPr/>
          <p:nvPr/>
        </p:nvSpPr>
        <p:spPr>
          <a:xfrm>
            <a:off x="9772177" y="4201357"/>
            <a:ext cx="246888" cy="841248"/>
          </a:xfrm>
          <a:prstGeom prst="rect">
            <a:avLst/>
          </a:prstGeom>
          <a:solidFill>
            <a:srgbClr val="71A7F7"/>
          </a:solidFill>
          <a:ln w="12700">
            <a:solidFill>
              <a:srgbClr val="71A7F7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77" name="Text 42">
            <a:extLst>
              <a:ext uri="{FF2B5EF4-FFF2-40B4-BE49-F238E27FC236}">
                <a16:creationId xmlns:a16="http://schemas.microsoft.com/office/drawing/2014/main" id="{5B88F87B-61C2-FED7-E530-BDB8BE192050}"/>
              </a:ext>
            </a:extLst>
          </p:cNvPr>
          <p:cNvSpPr/>
          <p:nvPr/>
        </p:nvSpPr>
        <p:spPr>
          <a:xfrm>
            <a:off x="9753889" y="5079181"/>
            <a:ext cx="283464" cy="164592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 algn="ctr">
              <a:buNone/>
            </a:pPr>
            <a:r>
              <a:rPr lang="en-US" sz="760" dirty="0">
                <a:solidFill>
                  <a:srgbClr val="AFC0D7"/>
                </a:solidFill>
              </a:rPr>
              <a:t>25</a:t>
            </a:r>
            <a:endParaRPr lang="en-US" sz="760" dirty="0"/>
          </a:p>
        </p:txBody>
      </p:sp>
      <p:sp>
        <p:nvSpPr>
          <p:cNvPr id="79" name="Text 43">
            <a:extLst>
              <a:ext uri="{FF2B5EF4-FFF2-40B4-BE49-F238E27FC236}">
                <a16:creationId xmlns:a16="http://schemas.microsoft.com/office/drawing/2014/main" id="{7591B5E6-6B93-ACA5-3D1E-D77F38295B5C}"/>
              </a:ext>
            </a:extLst>
          </p:cNvPr>
          <p:cNvSpPr/>
          <p:nvPr/>
        </p:nvSpPr>
        <p:spPr>
          <a:xfrm>
            <a:off x="7586761" y="5344357"/>
            <a:ext cx="2468880" cy="201168"/>
          </a:xfrm>
          <a:prstGeom prst="rect">
            <a:avLst/>
          </a:prstGeom>
          <a:noFill/>
          <a:ln/>
        </p:spPr>
        <p:txBody>
          <a:bodyPr wrap="square" lIns="0" tIns="0" rIns="0" bIns="0" rtlCol="0" anchor="ctr"/>
          <a:lstStyle/>
          <a:p>
            <a:pPr marL="0" indent="0">
              <a:buNone/>
            </a:pPr>
            <a:r>
              <a:rPr lang="en-US" sz="920" dirty="0">
                <a:solidFill>
                  <a:srgbClr val="AFC0D7"/>
                </a:solidFill>
              </a:rPr>
              <a:t>Annual operating loss trend</a:t>
            </a:r>
            <a:endParaRPr lang="en-US" sz="920" dirty="0"/>
          </a:p>
        </p:txBody>
      </p:sp>
      <p:sp>
        <p:nvSpPr>
          <p:cNvPr id="81" name="Shape 44">
            <a:extLst>
              <a:ext uri="{FF2B5EF4-FFF2-40B4-BE49-F238E27FC236}">
                <a16:creationId xmlns:a16="http://schemas.microsoft.com/office/drawing/2014/main" id="{2B2712E0-91AC-2462-6E4B-05A1B58BB333}"/>
              </a:ext>
            </a:extLst>
          </p:cNvPr>
          <p:cNvSpPr/>
          <p:nvPr/>
        </p:nvSpPr>
        <p:spPr>
          <a:xfrm>
            <a:off x="7586761" y="5664397"/>
            <a:ext cx="3035808" cy="0"/>
          </a:xfrm>
          <a:prstGeom prst="line">
            <a:avLst/>
          </a:prstGeom>
          <a:noFill/>
          <a:ln w="12700">
            <a:solidFill>
              <a:srgbClr val="31405A"/>
            </a:solidFill>
            <a:prstDash val="solid"/>
          </a:ln>
        </p:spPr>
        <p:txBody>
          <a:bodyPr/>
          <a:lstStyle/>
          <a:p>
            <a:endParaRPr lang="en-US"/>
          </a:p>
        </p:txBody>
      </p:sp>
      <p:sp>
        <p:nvSpPr>
          <p:cNvPr id="83" name="Text 45">
            <a:extLst>
              <a:ext uri="{FF2B5EF4-FFF2-40B4-BE49-F238E27FC236}">
                <a16:creationId xmlns:a16="http://schemas.microsoft.com/office/drawing/2014/main" id="{859A487E-EF68-BCEE-F588-5FE610B0580D}"/>
              </a:ext>
            </a:extLst>
          </p:cNvPr>
          <p:cNvSpPr/>
          <p:nvPr/>
        </p:nvSpPr>
        <p:spPr>
          <a:xfrm>
            <a:off x="7586761" y="5774125"/>
            <a:ext cx="3127248" cy="365760"/>
          </a:xfrm>
          <a:prstGeom prst="rect">
            <a:avLst/>
          </a:prstGeom>
          <a:noFill/>
          <a:ln/>
        </p:spPr>
        <p:txBody>
          <a:bodyPr wrap="square" lIns="0" tIns="0" rIns="0" bIns="0" rtlCol="0" anchor="ctr">
            <a:normAutofit/>
          </a:bodyPr>
          <a:lstStyle/>
          <a:p>
            <a:pPr marL="0" indent="0">
              <a:buNone/>
            </a:pPr>
            <a:r>
              <a:rPr lang="en-US" sz="1130" b="1" dirty="0">
                <a:solidFill>
                  <a:srgbClr val="FFFFFF"/>
                </a:solidFill>
              </a:rPr>
              <a:t>Mass adoption has been slower than the scale of investment.</a:t>
            </a:r>
            <a:endParaRPr lang="en-US" sz="1130" dirty="0"/>
          </a:p>
        </p:txBody>
      </p:sp>
      <p:sp>
        <p:nvSpPr>
          <p:cNvPr id="85" name="TextBox 84">
            <a:extLst>
              <a:ext uri="{FF2B5EF4-FFF2-40B4-BE49-F238E27FC236}">
                <a16:creationId xmlns:a16="http://schemas.microsoft.com/office/drawing/2014/main" id="{EC1C7E21-D71B-C414-D424-8986EB28F2B4}"/>
              </a:ext>
            </a:extLst>
          </p:cNvPr>
          <p:cNvSpPr txBox="1"/>
          <p:nvPr/>
        </p:nvSpPr>
        <p:spPr>
          <a:xfrm>
            <a:off x="7266721" y="1392069"/>
            <a:ext cx="228147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solidFill>
                  <a:schemeClr val="accent1">
                    <a:lumMod val="75000"/>
                  </a:schemeClr>
                </a:solidFill>
              </a:rPr>
              <a:t>THE VISION</a:t>
            </a:r>
          </a:p>
        </p:txBody>
      </p:sp>
    </p:spTree>
    <p:extLst>
      <p:ext uri="{BB962C8B-B14F-4D97-AF65-F5344CB8AC3E}">
        <p14:creationId xmlns:p14="http://schemas.microsoft.com/office/powerpoint/2010/main" val="272233341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rcRect l="2564" t="10285" r="2948" b="40028"/>
          <a:stretch/>
        </p:blipFill>
        <p:spPr>
          <a:xfrm>
            <a:off x="0" y="1153160"/>
            <a:ext cx="12192000" cy="360631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3925039" y="450334"/>
            <a:ext cx="4341922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sz="2400" dirty="0">
                <a:hlinkClick r:id="rId3"/>
              </a:rPr>
              <a:t>https://ai.meta.com/research</a:t>
            </a:r>
            <a:r>
              <a:rPr lang="en-US" sz="2400" dirty="0"/>
              <a:t> 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4712127" y="5000638"/>
            <a:ext cx="2767745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/>
              <a:t>Meta FAIR team</a:t>
            </a:r>
          </a:p>
        </p:txBody>
      </p:sp>
    </p:spTree>
    <p:extLst>
      <p:ext uri="{BB962C8B-B14F-4D97-AF65-F5344CB8AC3E}">
        <p14:creationId xmlns:p14="http://schemas.microsoft.com/office/powerpoint/2010/main" val="1340649576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/>
          <p:cNvSpPr>
            <a:spLocks noGrp="1"/>
          </p:cNvSpPr>
          <p:nvPr>
            <p:ph type="title"/>
          </p:nvPr>
        </p:nvSpPr>
        <p:spPr>
          <a:xfrm>
            <a:off x="609600" y="236058"/>
            <a:ext cx="10972800" cy="731520"/>
          </a:xfrm>
        </p:spPr>
        <p:txBody>
          <a:bodyPr/>
          <a:lstStyle/>
          <a:p>
            <a:r>
              <a:rPr lang="en-US" dirty="0"/>
              <a:t>OMol25 and UMA by Meta FAIR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half" idx="2"/>
          </p:nvPr>
        </p:nvSpPr>
        <p:spPr>
          <a:xfrm>
            <a:off x="5927631" y="1203961"/>
            <a:ext cx="5384800" cy="4525963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UMA: A Family of Universal Models for Atoms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3"/>
          </p:nvPr>
        </p:nvSpPr>
        <p:spPr>
          <a:xfrm>
            <a:off x="217711" y="1203960"/>
            <a:ext cx="5388864" cy="452628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Open Molecules 2025 (OMol25)</a:t>
            </a:r>
          </a:p>
        </p:txBody>
      </p:sp>
      <p:pic>
        <p:nvPicPr>
          <p:cNvPr id="9" name="Picture 8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09600" y="1777156"/>
            <a:ext cx="4666937" cy="2616317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3"/>
          <a:srcRect r="21112"/>
          <a:stretch/>
        </p:blipFill>
        <p:spPr>
          <a:xfrm>
            <a:off x="5927631" y="2137976"/>
            <a:ext cx="5859885" cy="2255497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>
          <a:xfrm>
            <a:off x="707051" y="6347323"/>
            <a:ext cx="4410182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4"/>
              </a:rPr>
              <a:t>https://huggingface.co/facebook/OMol25</a:t>
            </a:r>
            <a:r>
              <a:rPr lang="en-US" dirty="0"/>
              <a:t> 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953496" y="5761779"/>
            <a:ext cx="39172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dirty="0"/>
              <a:t>B97M-V/def2-TZVPD level of theory</a:t>
            </a:r>
          </a:p>
          <a:p>
            <a:pPr algn="ctr"/>
            <a:r>
              <a:rPr lang="en-US" dirty="0"/>
              <a:t>ORCA 6.0.1</a:t>
            </a:r>
          </a:p>
        </p:txBody>
      </p:sp>
      <p:sp>
        <p:nvSpPr>
          <p:cNvPr id="14" name="Rectangle 13"/>
          <p:cNvSpPr/>
          <p:nvPr/>
        </p:nvSpPr>
        <p:spPr>
          <a:xfrm>
            <a:off x="6804767" y="6347323"/>
            <a:ext cx="415036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5"/>
              </a:rPr>
              <a:t>https://huggingface.co/facebook/UMA</a:t>
            </a:r>
            <a:endParaRPr lang="en-US" dirty="0"/>
          </a:p>
        </p:txBody>
      </p:sp>
      <p:sp>
        <p:nvSpPr>
          <p:cNvPr id="15" name="Rectangle 14"/>
          <p:cNvSpPr/>
          <p:nvPr/>
        </p:nvSpPr>
        <p:spPr>
          <a:xfrm>
            <a:off x="7553370" y="5782122"/>
            <a:ext cx="260840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/>
              <a:t>∼500M atomic systems</a:t>
            </a:r>
          </a:p>
        </p:txBody>
      </p:sp>
      <p:sp>
        <p:nvSpPr>
          <p:cNvPr id="16" name="Rectangle 15"/>
          <p:cNvSpPr/>
          <p:nvPr/>
        </p:nvSpPr>
        <p:spPr>
          <a:xfrm>
            <a:off x="767504" y="4688270"/>
            <a:ext cx="4408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6"/>
              </a:rPr>
              <a:t>https://doi.org/10.48550/arXiv.2505.08762</a:t>
            </a:r>
            <a:endParaRPr lang="en-US" dirty="0"/>
          </a:p>
        </p:txBody>
      </p:sp>
      <p:sp>
        <p:nvSpPr>
          <p:cNvPr id="17" name="Rectangle 16"/>
          <p:cNvSpPr/>
          <p:nvPr/>
        </p:nvSpPr>
        <p:spPr>
          <a:xfrm>
            <a:off x="6682009" y="4694896"/>
            <a:ext cx="440883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hlinkClick r:id="rId7"/>
              </a:rPr>
              <a:t>https://doi.org/10.48550/arXiv.2506.23971</a:t>
            </a:r>
            <a:endParaRPr lang="en-US" dirty="0"/>
          </a:p>
        </p:txBody>
      </p:sp>
      <p:sp>
        <p:nvSpPr>
          <p:cNvPr id="18" name="TextBox 17"/>
          <p:cNvSpPr txBox="1"/>
          <p:nvPr/>
        </p:nvSpPr>
        <p:spPr>
          <a:xfrm>
            <a:off x="628771" y="5130068"/>
            <a:ext cx="456674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small molecules, biomolecules, metal complexes, and electrolytes</a:t>
            </a:r>
          </a:p>
        </p:txBody>
      </p:sp>
      <p:sp>
        <p:nvSpPr>
          <p:cNvPr id="22" name="TextBox 21"/>
          <p:cNvSpPr txBox="1"/>
          <p:nvPr/>
        </p:nvSpPr>
        <p:spPr>
          <a:xfrm>
            <a:off x="6562937" y="5230118"/>
            <a:ext cx="4634025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Based on </a:t>
            </a:r>
            <a:r>
              <a:rPr lang="en-US" dirty="0" err="1"/>
              <a:t>equivariant</a:t>
            </a:r>
            <a:r>
              <a:rPr lang="en-US" dirty="0"/>
              <a:t> graph neural network</a:t>
            </a:r>
          </a:p>
        </p:txBody>
      </p:sp>
    </p:spTree>
    <p:extLst>
      <p:ext uri="{BB962C8B-B14F-4D97-AF65-F5344CB8AC3E}">
        <p14:creationId xmlns:p14="http://schemas.microsoft.com/office/powerpoint/2010/main" val="320228547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5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6" dur="5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3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4" dur="5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25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7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8" dur="5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3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4" dur="500" fill="hold"/>
                                        <p:tgtEl>
                                          <p:spTgt spid="7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5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7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8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39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1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2" dur="5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3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5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6" dur="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47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49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0" dur="5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51" presetID="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53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4" dur="5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build="p"/>
      <p:bldP spid="8" grpId="0" build="p"/>
      <p:bldP spid="11" grpId="0"/>
      <p:bldP spid="13" grpId="0"/>
      <p:bldP spid="14" grpId="0"/>
      <p:bldP spid="15" grpId="0"/>
      <p:bldP spid="16" grpId="0"/>
      <p:bldP spid="17" grpId="0"/>
      <p:bldP spid="18" grpId="0"/>
      <p:bldP spid="22" grpId="0"/>
    </p:bldLst>
  </p:timing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C21E020-EEF4-F6FC-D57A-165F174B0F7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97527"/>
          </a:xfrm>
        </p:spPr>
        <p:txBody>
          <a:bodyPr/>
          <a:lstStyle/>
          <a:p>
            <a:r>
              <a:rPr lang="en-US" dirty="0"/>
              <a:t>META FAIR – One Year Later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D0DF1128-5EB2-5B6F-1AF8-1FFDF375D57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BB62F9-C768-4E38-B5BF-9005C0D88808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3AA0E92D-E4A4-CFB8-DF08-4599437918F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49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7" name="TextBox 6">
            <a:extLst>
              <a:ext uri="{FF2B5EF4-FFF2-40B4-BE49-F238E27FC236}">
                <a16:creationId xmlns:a16="http://schemas.microsoft.com/office/drawing/2014/main" id="{51FD1C92-87DE-E8BB-9354-44877F5FD677}"/>
              </a:ext>
            </a:extLst>
          </p:cNvPr>
          <p:cNvSpPr txBox="1"/>
          <p:nvPr/>
        </p:nvSpPr>
        <p:spPr>
          <a:xfrm>
            <a:off x="3297060" y="997527"/>
            <a:ext cx="559787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/>
              <a:t>Key updates since OMol25 and the first UMA release</a:t>
            </a:r>
            <a:endParaRPr lang="en-US" dirty="0"/>
          </a:p>
        </p:txBody>
      </p:sp>
      <p:sp>
        <p:nvSpPr>
          <p:cNvPr id="8" name="Rectangle: Rounded Corners 7">
            <a:extLst>
              <a:ext uri="{FF2B5EF4-FFF2-40B4-BE49-F238E27FC236}">
                <a16:creationId xmlns:a16="http://schemas.microsoft.com/office/drawing/2014/main" id="{212DFF9E-B024-DE0D-9531-F2A3D65CC8C7}"/>
              </a:ext>
            </a:extLst>
          </p:cNvPr>
          <p:cNvSpPr/>
          <p:nvPr/>
        </p:nvSpPr>
        <p:spPr>
          <a:xfrm>
            <a:off x="541538" y="1748901"/>
            <a:ext cx="5282213" cy="46074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Rectangle: Rounded Corners 9">
            <a:extLst>
              <a:ext uri="{FF2B5EF4-FFF2-40B4-BE49-F238E27FC236}">
                <a16:creationId xmlns:a16="http://schemas.microsoft.com/office/drawing/2014/main" id="{AD6BA514-B17C-039D-1F31-76FE5EDE1BA1}"/>
              </a:ext>
            </a:extLst>
          </p:cNvPr>
          <p:cNvSpPr/>
          <p:nvPr/>
        </p:nvSpPr>
        <p:spPr>
          <a:xfrm>
            <a:off x="6253832" y="1748901"/>
            <a:ext cx="5282213" cy="4607450"/>
          </a:xfrm>
          <a:prstGeom prst="roundRect">
            <a:avLst/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87A1B8C-D99A-6D27-D1C9-EFE1CB64A836}"/>
              </a:ext>
            </a:extLst>
          </p:cNvPr>
          <p:cNvSpPr txBox="1"/>
          <p:nvPr/>
        </p:nvSpPr>
        <p:spPr>
          <a:xfrm>
            <a:off x="541539" y="2494324"/>
            <a:ext cx="5282212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Open Polymers 2026 (OPoly26)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E216147D-9CD7-84D6-6EE2-5340D8B50025}"/>
              </a:ext>
            </a:extLst>
          </p:cNvPr>
          <p:cNvSpPr txBox="1"/>
          <p:nvPr/>
        </p:nvSpPr>
        <p:spPr>
          <a:xfrm>
            <a:off x="6253832" y="2494324"/>
            <a:ext cx="5282213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b="1" dirty="0"/>
              <a:t>New UMA model versions</a:t>
            </a:r>
          </a:p>
        </p:txBody>
      </p:sp>
      <p:sp>
        <p:nvSpPr>
          <p:cNvPr id="15" name="Rounded Rectangle 9">
            <a:extLst>
              <a:ext uri="{FF2B5EF4-FFF2-40B4-BE49-F238E27FC236}">
                <a16:creationId xmlns:a16="http://schemas.microsoft.com/office/drawing/2014/main" id="{3EBEDD8E-9A3A-79CF-D1A9-4D06B167B0EC}"/>
              </a:ext>
            </a:extLst>
          </p:cNvPr>
          <p:cNvSpPr/>
          <p:nvPr/>
        </p:nvSpPr>
        <p:spPr>
          <a:xfrm>
            <a:off x="2224122" y="1883561"/>
            <a:ext cx="1917044" cy="470153"/>
          </a:xfrm>
          <a:prstGeom prst="roundRect">
            <a:avLst/>
          </a:prstGeom>
          <a:solidFill>
            <a:srgbClr val="2E5CA5"/>
          </a:solidFill>
          <a:ln>
            <a:solidFill>
              <a:srgbClr val="2E5CA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sz="1400" b="1">
                <a:solidFill>
                  <a:srgbClr val="FFFFFF"/>
                </a:solidFill>
                <a:latin typeface="Aptos"/>
              </a:rPr>
              <a:t>DATA UPDATE</a:t>
            </a:r>
          </a:p>
        </p:txBody>
      </p:sp>
      <p:sp>
        <p:nvSpPr>
          <p:cNvPr id="17" name="Rounded Rectangle 9">
            <a:extLst>
              <a:ext uri="{FF2B5EF4-FFF2-40B4-BE49-F238E27FC236}">
                <a16:creationId xmlns:a16="http://schemas.microsoft.com/office/drawing/2014/main" id="{17C92767-23B3-CCAF-6D06-EF2055E73DC7}"/>
              </a:ext>
            </a:extLst>
          </p:cNvPr>
          <p:cNvSpPr/>
          <p:nvPr/>
        </p:nvSpPr>
        <p:spPr>
          <a:xfrm>
            <a:off x="7936416" y="1883561"/>
            <a:ext cx="1917044" cy="470153"/>
          </a:xfrm>
          <a:prstGeom prst="roundRect">
            <a:avLst/>
          </a:prstGeom>
          <a:solidFill>
            <a:srgbClr val="2E5CA5"/>
          </a:solidFill>
          <a:ln>
            <a:solidFill>
              <a:srgbClr val="2E5CA5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400" b="1" dirty="0">
                <a:solidFill>
                  <a:srgbClr val="FFFFFF"/>
                </a:solidFill>
                <a:latin typeface="Aptos"/>
              </a:rPr>
              <a:t>MODEL</a:t>
            </a:r>
            <a:r>
              <a:rPr sz="1400" b="1" dirty="0">
                <a:solidFill>
                  <a:srgbClr val="FFFFFF"/>
                </a:solidFill>
                <a:latin typeface="Aptos"/>
              </a:rPr>
              <a:t> UPDATE</a:t>
            </a:r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E69C87C1-8D75-C885-D7FE-E09ED85B5F8F}"/>
              </a:ext>
            </a:extLst>
          </p:cNvPr>
          <p:cNvSpPr txBox="1"/>
          <p:nvPr/>
        </p:nvSpPr>
        <p:spPr>
          <a:xfrm>
            <a:off x="541537" y="3127989"/>
            <a:ext cx="5282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New open FAIR Chemistry dataset focused on polymers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Direct extension of the OMol25 initiative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Uses the same DFT settings as OMol25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Can be combined consistently with OMol25 data</a:t>
            </a:r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3F56CC03-CB85-1D05-8826-52E63E79C55D}"/>
              </a:ext>
            </a:extLst>
          </p:cNvPr>
          <p:cNvSpPr txBox="1"/>
          <p:nvPr/>
        </p:nvSpPr>
        <p:spPr>
          <a:xfrm>
            <a:off x="6249895" y="3120220"/>
            <a:ext cx="5282214" cy="95410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Current checkpoints include UMA-S 1.1, 1.2, and 1.2.1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Medium model available: UMA-M 1.1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Original uma-s-1 archived due to a known extensivity bug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n-US" sz="1400" dirty="0"/>
              <a:t>Maintained through the FAIR Chemistry ecosystem</a:t>
            </a:r>
          </a:p>
        </p:txBody>
      </p:sp>
      <p:sp>
        <p:nvSpPr>
          <p:cNvPr id="22" name="Rounded Rectangle 14">
            <a:extLst>
              <a:ext uri="{FF2B5EF4-FFF2-40B4-BE49-F238E27FC236}">
                <a16:creationId xmlns:a16="http://schemas.microsoft.com/office/drawing/2014/main" id="{9900D8F4-CA32-CEFC-476D-6081F36C5708}"/>
              </a:ext>
            </a:extLst>
          </p:cNvPr>
          <p:cNvSpPr/>
          <p:nvPr/>
        </p:nvSpPr>
        <p:spPr>
          <a:xfrm>
            <a:off x="805204" y="4379884"/>
            <a:ext cx="4754880" cy="1258645"/>
          </a:xfrm>
          <a:prstGeom prst="roundRect">
            <a:avLst/>
          </a:prstGeom>
          <a:solidFill>
            <a:srgbClr val="E7F5EB"/>
          </a:solidFill>
          <a:ln>
            <a:solidFill>
              <a:srgbClr val="E7F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4" name="Rounded Rectangle 14">
            <a:extLst>
              <a:ext uri="{FF2B5EF4-FFF2-40B4-BE49-F238E27FC236}">
                <a16:creationId xmlns:a16="http://schemas.microsoft.com/office/drawing/2014/main" id="{625F8998-42EA-A112-5B49-2551C0BF0D63}"/>
              </a:ext>
            </a:extLst>
          </p:cNvPr>
          <p:cNvSpPr/>
          <p:nvPr/>
        </p:nvSpPr>
        <p:spPr>
          <a:xfrm>
            <a:off x="6513562" y="4347100"/>
            <a:ext cx="4754880" cy="1258645"/>
          </a:xfrm>
          <a:prstGeom prst="roundRect">
            <a:avLst/>
          </a:prstGeom>
          <a:solidFill>
            <a:srgbClr val="E7F5EB"/>
          </a:solidFill>
          <a:ln>
            <a:solidFill>
              <a:srgbClr val="E7F5EB"/>
            </a:solidFill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/>
          </a:p>
        </p:txBody>
      </p:sp>
      <p:sp>
        <p:nvSpPr>
          <p:cNvPr id="27" name="TextBox 26">
            <a:extLst>
              <a:ext uri="{FF2B5EF4-FFF2-40B4-BE49-F238E27FC236}">
                <a16:creationId xmlns:a16="http://schemas.microsoft.com/office/drawing/2014/main" id="{37D92599-B072-8196-E11E-A9BF6F77C205}"/>
              </a:ext>
            </a:extLst>
          </p:cNvPr>
          <p:cNvSpPr txBox="1"/>
          <p:nvPr/>
        </p:nvSpPr>
        <p:spPr>
          <a:xfrm>
            <a:off x="541537" y="5812774"/>
            <a:ext cx="5282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2"/>
              </a:rPr>
              <a:t>https://arxiv.org/abs/2512.23117</a:t>
            </a:r>
            <a:r>
              <a:rPr lang="en-US" dirty="0"/>
              <a:t> </a:t>
            </a:r>
          </a:p>
        </p:txBody>
      </p:sp>
      <p:sp>
        <p:nvSpPr>
          <p:cNvPr id="31" name="TextBox 30">
            <a:extLst>
              <a:ext uri="{FF2B5EF4-FFF2-40B4-BE49-F238E27FC236}">
                <a16:creationId xmlns:a16="http://schemas.microsoft.com/office/drawing/2014/main" id="{2E912678-6E84-698B-B1A0-583D33481ABA}"/>
              </a:ext>
            </a:extLst>
          </p:cNvPr>
          <p:cNvSpPr txBox="1"/>
          <p:nvPr/>
        </p:nvSpPr>
        <p:spPr>
          <a:xfrm>
            <a:off x="6249894" y="5811013"/>
            <a:ext cx="5282214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https://github.com/facebookresearch/fairchem</a:t>
            </a:r>
            <a:r>
              <a:rPr lang="en-US" dirty="0"/>
              <a:t> </a:t>
            </a:r>
          </a:p>
        </p:txBody>
      </p:sp>
      <p:sp>
        <p:nvSpPr>
          <p:cNvPr id="33" name="TextBox 32">
            <a:extLst>
              <a:ext uri="{FF2B5EF4-FFF2-40B4-BE49-F238E27FC236}">
                <a16:creationId xmlns:a16="http://schemas.microsoft.com/office/drawing/2014/main" id="{704511F3-8E23-7DC0-AE82-EC8B6CC5794C}"/>
              </a:ext>
            </a:extLst>
          </p:cNvPr>
          <p:cNvSpPr txBox="1"/>
          <p:nvPr/>
        </p:nvSpPr>
        <p:spPr>
          <a:xfrm>
            <a:off x="805203" y="4560923"/>
            <a:ext cx="4613162" cy="8309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dirty="0">
                <a:solidFill>
                  <a:schemeClr val="tx1"/>
                </a:solidFill>
                <a:effectLst/>
                <a:latin typeface="+mn-lt"/>
              </a:rPr>
              <a:t>6.57 million single-point density functional theory (DFT) calculations on capped substructures of diverse polymer chains</a:t>
            </a:r>
            <a:endParaRPr lang="en-US" sz="1600" dirty="0"/>
          </a:p>
        </p:txBody>
      </p:sp>
      <p:sp>
        <p:nvSpPr>
          <p:cNvPr id="35" name="TextBox 34">
            <a:extLst>
              <a:ext uri="{FF2B5EF4-FFF2-40B4-BE49-F238E27FC236}">
                <a16:creationId xmlns:a16="http://schemas.microsoft.com/office/drawing/2014/main" id="{9C42F929-1B00-C371-A6AD-A2C89C752BAD}"/>
              </a:ext>
            </a:extLst>
          </p:cNvPr>
          <p:cNvSpPr txBox="1"/>
          <p:nvPr/>
        </p:nvSpPr>
        <p:spPr>
          <a:xfrm>
            <a:off x="6584420" y="4481506"/>
            <a:ext cx="4613162" cy="107721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/>
            <a:r>
              <a:rPr lang="en-US" sz="1600" b="0" i="0" dirty="0">
                <a:solidFill>
                  <a:schemeClr val="tx1"/>
                </a:solidFill>
                <a:effectLst/>
                <a:latin typeface="+mn-lt"/>
              </a:rPr>
              <a:t>March 2026 - UMA-1.2 released! ~50% faster, ~40% more accurate on Open Molecules test set, and expanded data coverage for catalysts (oxides and interfaces), molecules, and polymers!</a:t>
            </a:r>
            <a:endParaRPr lang="en-US" sz="1600" dirty="0"/>
          </a:p>
        </p:txBody>
      </p:sp>
    </p:spTree>
    <p:extLst>
      <p:ext uri="{BB962C8B-B14F-4D97-AF65-F5344CB8AC3E}">
        <p14:creationId xmlns:p14="http://schemas.microsoft.com/office/powerpoint/2010/main" val="307473564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340632" y="195325"/>
            <a:ext cx="4689104" cy="4616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400" b="1" dirty="0">
                <a:solidFill>
                  <a:schemeClr val="accent2">
                    <a:lumMod val="50000"/>
                  </a:schemeClr>
                </a:solidFill>
              </a:rPr>
              <a:t>https://emos.armakovic.com/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33167" t="30593" r="33917" b="29852"/>
          <a:stretch/>
        </p:blipFill>
        <p:spPr>
          <a:xfrm>
            <a:off x="8345828" y="195325"/>
            <a:ext cx="3701690" cy="2502155"/>
          </a:xfrm>
          <a:prstGeom prst="rect">
            <a:avLst/>
          </a:prstGeom>
          <a:ln w="127000" cap="rnd">
            <a:solidFill>
              <a:srgbClr val="FFFFFF"/>
            </a:solidFill>
          </a:ln>
          <a:effectLst>
            <a:outerShdw blurRad="76200" dist="95250" dir="10500000" sx="97000" sy="23000" kx="900000" algn="br" rotWithShape="0">
              <a:srgbClr val="000000">
                <a:alpha val="20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l="23084" t="14001" r="23916" b="24518"/>
          <a:stretch/>
        </p:blipFill>
        <p:spPr>
          <a:xfrm>
            <a:off x="0" y="656990"/>
            <a:ext cx="8105583" cy="528902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5"/>
          <a:srcRect l="31000" t="14000" r="32084" b="5111"/>
          <a:stretch/>
        </p:blipFill>
        <p:spPr>
          <a:xfrm>
            <a:off x="8630763" y="2804160"/>
            <a:ext cx="3239644" cy="3992880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375193C7-87C1-964B-E8E6-EED98FE8416F}"/>
              </a:ext>
            </a:extLst>
          </p:cNvPr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57911" y="89077"/>
            <a:ext cx="1947672" cy="194767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7658090"/>
      </p:ext>
    </p:extLst>
  </p:cSld>
  <p:clrMapOvr>
    <a:masterClrMapping/>
  </p:clrMapOvr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AE40D7B-3184-C5B3-3217-64120F94BFA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04009"/>
          </a:xfrm>
        </p:spPr>
        <p:txBody>
          <a:bodyPr/>
          <a:lstStyle/>
          <a:p>
            <a:r>
              <a:rPr lang="en-US" dirty="0"/>
              <a:t>More from META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4CC1AEA7-B6CB-C3B1-F4A6-B2D368EFCF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BB62F9-C768-4E38-B5BF-9005C0D88808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288BF81-24F6-1814-8D4B-A9703DDA5EC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graphicFrame>
        <p:nvGraphicFramePr>
          <p:cNvPr id="8" name="Table 7">
            <a:extLst>
              <a:ext uri="{FF2B5EF4-FFF2-40B4-BE49-F238E27FC236}">
                <a16:creationId xmlns:a16="http://schemas.microsoft.com/office/drawing/2014/main" id="{813A8F98-715F-48E2-8154-C8640DF1D288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709127722"/>
              </p:ext>
            </p:extLst>
          </p:nvPr>
        </p:nvGraphicFramePr>
        <p:xfrm>
          <a:off x="609600" y="833100"/>
          <a:ext cx="10972800" cy="5888374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3593540">
                  <a:extLst>
                    <a:ext uri="{9D8B030D-6E8A-4147-A177-3AD203B41FA5}">
                      <a16:colId xmlns:a16="http://schemas.microsoft.com/office/drawing/2014/main" val="651863200"/>
                    </a:ext>
                  </a:extLst>
                </a:gridCol>
                <a:gridCol w="2961934">
                  <a:extLst>
                    <a:ext uri="{9D8B030D-6E8A-4147-A177-3AD203B41FA5}">
                      <a16:colId xmlns:a16="http://schemas.microsoft.com/office/drawing/2014/main" val="1839121435"/>
                    </a:ext>
                  </a:extLst>
                </a:gridCol>
                <a:gridCol w="4417326">
                  <a:extLst>
                    <a:ext uri="{9D8B030D-6E8A-4147-A177-3AD203B41FA5}">
                      <a16:colId xmlns:a16="http://schemas.microsoft.com/office/drawing/2014/main" val="1559253224"/>
                    </a:ext>
                  </a:extLst>
                </a:gridCol>
              </a:tblGrid>
              <a:tr h="668779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b="1" dirty="0"/>
                        <a:t>Model / family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b="1" dirty="0"/>
                        <a:t>Main area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800" b="1" dirty="0"/>
                        <a:t>Key idea / importance</a:t>
                      </a:r>
                    </a:p>
                  </a:txBody>
                  <a:tcPr marL="42299" marR="42299" marT="21149" marB="21149" anchor="ctr"/>
                </a:tc>
                <a:extLst>
                  <a:ext uri="{0D108BD9-81ED-4DB2-BD59-A6C34878D82A}">
                    <a16:rowId xmlns:a16="http://schemas.microsoft.com/office/drawing/2014/main" val="4119180874"/>
                  </a:ext>
                </a:extLst>
              </a:tr>
              <a:tr h="707423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Llama 4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LLMs / multimodal AI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Meta’s flagship open-weight language models; mixture-of-experts architecture and multimodal capabilities</a:t>
                      </a:r>
                    </a:p>
                  </a:txBody>
                  <a:tcPr marL="42299" marR="42299" marT="21149" marB="21149" anchor="ctr"/>
                </a:tc>
                <a:extLst>
                  <a:ext uri="{0D108BD9-81ED-4DB2-BD59-A6C34878D82A}">
                    <a16:rowId xmlns:a16="http://schemas.microsoft.com/office/drawing/2014/main" val="2010068632"/>
                  </a:ext>
                </a:extLst>
              </a:tr>
              <a:tr h="4862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SAM 3 / SAM 3.1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Computer vision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General-purpose segmentation and tracking of objects in images and video</a:t>
                      </a:r>
                    </a:p>
                  </a:txBody>
                  <a:tcPr marL="42299" marR="42299" marT="21149" marB="21149" anchor="ctr"/>
                </a:tc>
                <a:extLst>
                  <a:ext uri="{0D108BD9-81ED-4DB2-BD59-A6C34878D82A}">
                    <a16:rowId xmlns:a16="http://schemas.microsoft.com/office/drawing/2014/main" val="694542014"/>
                  </a:ext>
                </a:extLst>
              </a:tr>
              <a:tr h="4862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SAM 3D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3D vision / spatial AI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Reconstruction and understanding of 3D objects and scenes</a:t>
                      </a:r>
                    </a:p>
                  </a:txBody>
                  <a:tcPr marL="42299" marR="42299" marT="21149" marB="21149" anchor="ctr"/>
                </a:tc>
                <a:extLst>
                  <a:ext uri="{0D108BD9-81ED-4DB2-BD59-A6C34878D82A}">
                    <a16:rowId xmlns:a16="http://schemas.microsoft.com/office/drawing/2014/main" val="3224850886"/>
                  </a:ext>
                </a:extLst>
              </a:tr>
              <a:tr h="4862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SAM Audio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Audio AI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Prompt-based separation and segmentation of speech, music and other sounds</a:t>
                      </a:r>
                    </a:p>
                  </a:txBody>
                  <a:tcPr marL="42299" marR="42299" marT="21149" marB="21149" anchor="ctr"/>
                </a:tc>
                <a:extLst>
                  <a:ext uri="{0D108BD9-81ED-4DB2-BD59-A6C34878D82A}">
                    <a16:rowId xmlns:a16="http://schemas.microsoft.com/office/drawing/2014/main" val="2694884002"/>
                  </a:ext>
                </a:extLst>
              </a:tr>
              <a:tr h="4862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V-JEPA 2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World models / robotics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Learns physical-world dynamics from video and supports planning and embodied AI</a:t>
                      </a:r>
                    </a:p>
                  </a:txBody>
                  <a:tcPr marL="42299" marR="42299" marT="21149" marB="21149" anchor="ctr"/>
                </a:tc>
                <a:extLst>
                  <a:ext uri="{0D108BD9-81ED-4DB2-BD59-A6C34878D82A}">
                    <a16:rowId xmlns:a16="http://schemas.microsoft.com/office/drawing/2014/main" val="2012836252"/>
                  </a:ext>
                </a:extLst>
              </a:tr>
              <a:tr h="622316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UMA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Chemistry / materials science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Universal Model for Atoms; general-purpose atomistic ML model for molecules, materials and catalysts</a:t>
                      </a:r>
                    </a:p>
                  </a:txBody>
                  <a:tcPr marL="42299" marR="42299" marT="21149" marB="21149" anchor="ctr"/>
                </a:tc>
                <a:extLst>
                  <a:ext uri="{0D108BD9-81ED-4DB2-BD59-A6C34878D82A}">
                    <a16:rowId xmlns:a16="http://schemas.microsoft.com/office/drawing/2014/main" val="1767843567"/>
                  </a:ext>
                </a:extLst>
              </a:tr>
              <a:tr h="4862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ImageBind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Multimodal learning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Places image, text, audio, depth, thermal and motion data into a shared embedding space</a:t>
                      </a:r>
                    </a:p>
                  </a:txBody>
                  <a:tcPr marL="42299" marR="42299" marT="21149" marB="21149" anchor="ctr"/>
                </a:tc>
                <a:extLst>
                  <a:ext uri="{0D108BD9-81ED-4DB2-BD59-A6C34878D82A}">
                    <a16:rowId xmlns:a16="http://schemas.microsoft.com/office/drawing/2014/main" val="1347066149"/>
                  </a:ext>
                </a:extLst>
              </a:tr>
              <a:tr h="4862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SeamlessM4T / Seamless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Speech / translation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Multilingual speech and text translation in a unified model family</a:t>
                      </a:r>
                    </a:p>
                  </a:txBody>
                  <a:tcPr marL="42299" marR="42299" marT="21149" marB="21149" anchor="ctr"/>
                </a:tc>
                <a:extLst>
                  <a:ext uri="{0D108BD9-81ED-4DB2-BD59-A6C34878D82A}">
                    <a16:rowId xmlns:a16="http://schemas.microsoft.com/office/drawing/2014/main" val="2607946039"/>
                  </a:ext>
                </a:extLst>
              </a:tr>
              <a:tr h="4862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AudioCraft / MusicGen / AudioGen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Generative audio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Generation of music, sound and audio from text prompts</a:t>
                      </a:r>
                    </a:p>
                  </a:txBody>
                  <a:tcPr marL="42299" marR="42299" marT="21149" marB="21149" anchor="ctr"/>
                </a:tc>
                <a:extLst>
                  <a:ext uri="{0D108BD9-81ED-4DB2-BD59-A6C34878D82A}">
                    <a16:rowId xmlns:a16="http://schemas.microsoft.com/office/drawing/2014/main" val="1567175032"/>
                  </a:ext>
                </a:extLst>
              </a:tr>
              <a:tr h="486232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Voicebox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/>
                        <a:t>Speech generation</a:t>
                      </a:r>
                    </a:p>
                  </a:txBody>
                  <a:tcPr marL="42299" marR="42299" marT="21149" marB="21149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400" dirty="0"/>
                        <a:t>Multilingual speech synthesis, editing, denoising and style transfer</a:t>
                      </a:r>
                    </a:p>
                  </a:txBody>
                  <a:tcPr marL="42299" marR="42299" marT="21149" marB="21149" anchor="ctr"/>
                </a:tc>
                <a:extLst>
                  <a:ext uri="{0D108BD9-81ED-4DB2-BD59-A6C34878D82A}">
                    <a16:rowId xmlns:a16="http://schemas.microsoft.com/office/drawing/2014/main" val="34966391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709916379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65200"/>
          </a:xfrm>
        </p:spPr>
        <p:txBody>
          <a:bodyPr/>
          <a:lstStyle/>
          <a:p>
            <a:r>
              <a:rPr lang="en-US" dirty="0"/>
              <a:t>Hot Summer of 2025</a:t>
            </a:r>
          </a:p>
        </p:txBody>
      </p:sp>
      <p:pic>
        <p:nvPicPr>
          <p:cNvPr id="7" name="Picture 6" descr="hot summer 2025.drawio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4384" y="1613217"/>
            <a:ext cx="11863231" cy="382746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95507127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021080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2"/>
          <a:srcRect t="9950" r="77833" b="10049"/>
          <a:stretch/>
        </p:blipFill>
        <p:spPr>
          <a:xfrm>
            <a:off x="0" y="456225"/>
            <a:ext cx="2740096" cy="5562600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 rotWithShape="1">
          <a:blip r:embed="rId3"/>
          <a:srcRect l="27916" t="10000" r="7666" b="4814"/>
          <a:stretch/>
        </p:blipFill>
        <p:spPr>
          <a:xfrm>
            <a:off x="2740096" y="0"/>
            <a:ext cx="9035146" cy="6720840"/>
          </a:xfrm>
          <a:prstGeom prst="rect">
            <a:avLst/>
          </a:prstGeom>
        </p:spPr>
      </p:pic>
      <p:pic>
        <p:nvPicPr>
          <p:cNvPr id="10" name="Picture 9"/>
          <p:cNvPicPr>
            <a:picLocks noChangeAspect="1"/>
          </p:cNvPicPr>
          <p:nvPr/>
        </p:nvPicPr>
        <p:blipFill rotWithShape="1">
          <a:blip r:embed="rId4"/>
          <a:srcRect l="36167" t="10000" r="21333" b="5555"/>
          <a:stretch/>
        </p:blipFill>
        <p:spPr>
          <a:xfrm>
            <a:off x="4145280" y="0"/>
            <a:ext cx="6111240" cy="683021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671070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1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>
            <a:extLst>
              <a:ext uri="{FF2B5EF4-FFF2-40B4-BE49-F238E27FC236}">
                <a16:creationId xmlns:a16="http://schemas.microsoft.com/office/drawing/2014/main" id="{FC7A5152-9CBE-CFAA-4172-8B32FE0EBD2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Cloud vs. Local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FF95A676-BDB3-B2D8-B808-C264D64BEAE2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0BFBC89-B390-5F24-54F3-7C5E57FAE05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D8BB62F9-C768-4E38-B5BF-9005C0D88808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2F4AB5BE-D340-9AA8-40AC-5C9552E04F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53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679326750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325880"/>
          </a:xfrm>
        </p:spPr>
        <p:txBody>
          <a:bodyPr/>
          <a:lstStyle/>
          <a:p>
            <a:r>
              <a:rPr lang="en-US" dirty="0"/>
              <a:t>Cloud vs. local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</a:rPr>
              <a:t>Closed source</a:t>
            </a:r>
          </a:p>
        </p:txBody>
      </p:sp>
      <p:sp>
        <p:nvSpPr>
          <p:cNvPr id="11" name="Text Placeholder 10"/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sz="4400" dirty="0">
                <a:solidFill>
                  <a:schemeClr val="tx1"/>
                </a:solidFill>
              </a:rPr>
              <a:t>Open source</a:t>
            </a:r>
          </a:p>
        </p:txBody>
      </p:sp>
      <p:sp>
        <p:nvSpPr>
          <p:cNvPr id="12" name="Content Placeholder 11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r>
              <a:rPr lang="en-US" sz="3200" dirty="0" err="1">
                <a:solidFill>
                  <a:schemeClr val="tx1"/>
                </a:solidFill>
              </a:rPr>
              <a:t>ChatGPT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Claude.ai</a:t>
            </a:r>
          </a:p>
          <a:p>
            <a:r>
              <a:rPr lang="en-US" sz="3200" dirty="0">
                <a:solidFill>
                  <a:schemeClr val="tx1"/>
                </a:solidFill>
              </a:rPr>
              <a:t>Perplexity.ai</a:t>
            </a:r>
          </a:p>
          <a:p>
            <a:r>
              <a:rPr lang="en-US" sz="3200" dirty="0" err="1">
                <a:solidFill>
                  <a:schemeClr val="tx1"/>
                </a:solidFill>
              </a:rPr>
              <a:t>Grok</a:t>
            </a:r>
            <a:endParaRPr lang="en-US" sz="3200" dirty="0">
              <a:solidFill>
                <a:schemeClr val="tx1"/>
              </a:solidFill>
            </a:endParaRPr>
          </a:p>
          <a:p>
            <a:r>
              <a:rPr lang="en-US" sz="3200" dirty="0">
                <a:solidFill>
                  <a:schemeClr val="tx1"/>
                </a:solidFill>
              </a:rPr>
              <a:t>Cursor</a:t>
            </a:r>
          </a:p>
          <a:p>
            <a:r>
              <a:rPr lang="en-US" sz="3200" dirty="0">
                <a:solidFill>
                  <a:schemeClr val="tx1"/>
                </a:solidFill>
              </a:rPr>
              <a:t>…</a:t>
            </a:r>
          </a:p>
        </p:txBody>
      </p:sp>
      <p:sp>
        <p:nvSpPr>
          <p:cNvPr id="13" name="Content Placeholder 12"/>
          <p:cNvSpPr>
            <a:spLocks noGrp="1"/>
          </p:cNvSpPr>
          <p:nvPr>
            <p:ph sz="quarter" idx="14"/>
          </p:nvPr>
        </p:nvSpPr>
        <p:spPr/>
        <p:txBody>
          <a:bodyPr>
            <a:normAutofit/>
          </a:bodyPr>
          <a:lstStyle/>
          <a:p>
            <a:r>
              <a:rPr lang="en-US" sz="3200" dirty="0">
                <a:solidFill>
                  <a:schemeClr val="tx1"/>
                </a:solidFill>
              </a:rPr>
              <a:t>DeepSeek-V3.1</a:t>
            </a:r>
          </a:p>
          <a:p>
            <a:r>
              <a:rPr lang="en-US" sz="3200" dirty="0">
                <a:solidFill>
                  <a:schemeClr val="tx1"/>
                </a:solidFill>
              </a:rPr>
              <a:t>gemma-3-270m</a:t>
            </a:r>
          </a:p>
          <a:p>
            <a:r>
              <a:rPr lang="en-US" sz="3200" dirty="0">
                <a:solidFill>
                  <a:schemeClr val="tx1"/>
                </a:solidFill>
              </a:rPr>
              <a:t>Qwen3 Coder</a:t>
            </a:r>
          </a:p>
          <a:p>
            <a:r>
              <a:rPr lang="en-US" sz="3200" dirty="0">
                <a:solidFill>
                  <a:schemeClr val="tx1"/>
                </a:solidFill>
              </a:rPr>
              <a:t>GPT-OSS</a:t>
            </a:r>
          </a:p>
          <a:p>
            <a:r>
              <a:rPr lang="en-US" sz="3200" dirty="0">
                <a:solidFill>
                  <a:schemeClr val="tx1"/>
                </a:solidFill>
              </a:rPr>
              <a:t>Llama 3.1 8B</a:t>
            </a:r>
          </a:p>
          <a:p>
            <a:r>
              <a:rPr lang="en-US" sz="3200" dirty="0">
                <a:solidFill>
                  <a:schemeClr val="tx1"/>
                </a:solidFill>
              </a:rPr>
              <a:t>…</a:t>
            </a:r>
          </a:p>
        </p:txBody>
      </p:sp>
    </p:spTree>
    <p:extLst>
      <p:ext uri="{BB962C8B-B14F-4D97-AF65-F5344CB8AC3E}">
        <p14:creationId xmlns:p14="http://schemas.microsoft.com/office/powerpoint/2010/main" val="1447797204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09600" y="-1"/>
            <a:ext cx="10972800" cy="1006997"/>
          </a:xfrm>
        </p:spPr>
        <p:txBody>
          <a:bodyPr/>
          <a:lstStyle/>
          <a:p>
            <a:r>
              <a:rPr lang="en-US" dirty="0"/>
              <a:t>The power of local AI</a:t>
            </a:r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10480"/>
            <a:ext cx="7643472" cy="4746183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>
          <a:xfrm>
            <a:off x="7643472" y="2798741"/>
            <a:ext cx="43945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-apple-system"/>
              </a:rPr>
              <a:t>“Make sure you own your AI. AI in the cloud is not aligned with you; it's aligned with the company that owns it.”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1954294635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>
          <a:extLst>
            <a:ext uri="{FF2B5EF4-FFF2-40B4-BE49-F238E27FC236}">
              <a16:creationId xmlns:a16="http://schemas.microsoft.com/office/drawing/2014/main" id="{7FFEEE49-BE06-58B0-02A7-886E6A484FDC}"/>
            </a:ext>
          </a:extLst>
        </p:cNvPr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>
            <a:extLst>
              <a:ext uri="{FF2B5EF4-FFF2-40B4-BE49-F238E27FC236}">
                <a16:creationId xmlns:a16="http://schemas.microsoft.com/office/drawing/2014/main" id="{7933BA83-84C9-D596-F10B-5A5923D47B5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504053"/>
            <a:ext cx="8074223" cy="4034302"/>
          </a:xfrm>
          <a:prstGeom prst="rect">
            <a:avLst/>
          </a:prstGeom>
        </p:spPr>
      </p:pic>
      <p:sp>
        <p:nvSpPr>
          <p:cNvPr id="7" name="Title 1">
            <a:extLst>
              <a:ext uri="{FF2B5EF4-FFF2-40B4-BE49-F238E27FC236}">
                <a16:creationId xmlns:a16="http://schemas.microsoft.com/office/drawing/2014/main" id="{232113A9-331B-D5D1-5F68-238A129C07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-1"/>
            <a:ext cx="10972800" cy="1006997"/>
          </a:xfrm>
        </p:spPr>
        <p:txBody>
          <a:bodyPr/>
          <a:lstStyle/>
          <a:p>
            <a:r>
              <a:rPr lang="en-US" dirty="0"/>
              <a:t>The power of local AI</a:t>
            </a: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978E66D5-149B-FCFE-8C93-47D71DDE114D}"/>
              </a:ext>
            </a:extLst>
          </p:cNvPr>
          <p:cNvSpPr/>
          <p:nvPr/>
        </p:nvSpPr>
        <p:spPr>
          <a:xfrm>
            <a:off x="7643472" y="2798741"/>
            <a:ext cx="4394521" cy="156966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sz="2400" dirty="0">
                <a:latin typeface="-apple-system"/>
              </a:rPr>
              <a:t>“Make sure you own your AI. AI in the cloud is not aligned with you; it's aligned with the company that owns it.”</a:t>
            </a: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3593836634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F73EC7ED-1985-994C-829B-D267710B3BE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13834" y="203357"/>
            <a:ext cx="10972800" cy="870012"/>
          </a:xfrm>
        </p:spPr>
        <p:txBody>
          <a:bodyPr/>
          <a:lstStyle/>
          <a:p>
            <a:r>
              <a:rPr lang="en-US" sz="3600" dirty="0"/>
              <a:t>Open vs. Closed LLMs: Where Is the Real Cost?</a:t>
            </a:r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CA2D247F-F0AE-83AF-416A-DDBC22C4F825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tx1"/>
                </a:solidFill>
              </a:rPr>
              <a:t>CLOSED / API</a:t>
            </a:r>
          </a:p>
        </p:txBody>
      </p:sp>
      <p:sp>
        <p:nvSpPr>
          <p:cNvPr id="8" name="Text Placeholder 7">
            <a:extLst>
              <a:ext uri="{FF2B5EF4-FFF2-40B4-BE49-F238E27FC236}">
                <a16:creationId xmlns:a16="http://schemas.microsoft.com/office/drawing/2014/main" id="{15BB87A9-34AA-4978-C579-1C936BB3325F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/>
        <p:txBody>
          <a:bodyPr/>
          <a:lstStyle/>
          <a:p>
            <a:r>
              <a:rPr lang="en-US" b="1" i="1" dirty="0">
                <a:solidFill>
                  <a:schemeClr val="tx1"/>
                </a:solidFill>
              </a:rPr>
              <a:t>OPEN / SELF-HOSTED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5B2C7FB5-6697-6A73-B720-F0E94D54B5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D5FD09-368D-441C-8CB7-FAA619A80B88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50DE11E-A2E5-73CD-C513-9E387EEC4A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57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BC083F55-719B-169C-0415-727C909396DD}"/>
              </a:ext>
            </a:extLst>
          </p:cNvPr>
          <p:cNvSpPr>
            <a:spLocks noGrp="1"/>
          </p:cNvSpPr>
          <p:nvPr>
            <p:ph sz="quarter" idx="13"/>
          </p:nvPr>
        </p:nvSpPr>
        <p:spPr>
          <a:xfrm>
            <a:off x="609600" y="2212848"/>
            <a:ext cx="5388864" cy="2572215"/>
          </a:xfrm>
        </p:spPr>
        <p:txBody>
          <a:bodyPr>
            <a:normAutofit/>
          </a:bodyPr>
          <a:lstStyle/>
          <a:p>
            <a:r>
              <a:rPr lang="en-US" sz="1900" dirty="0">
                <a:solidFill>
                  <a:schemeClr val="tx1"/>
                </a:solidFill>
              </a:rPr>
              <a:t>Pay per token or request</a:t>
            </a:r>
          </a:p>
          <a:p>
            <a:r>
              <a:rPr lang="en-US" sz="1900" dirty="0">
                <a:solidFill>
                  <a:schemeClr val="tx1"/>
                </a:solidFill>
              </a:rPr>
              <a:t>Infrastructure handled by provider</a:t>
            </a:r>
          </a:p>
          <a:p>
            <a:r>
              <a:rPr lang="en-US" sz="1900" dirty="0">
                <a:solidFill>
                  <a:schemeClr val="tx1"/>
                </a:solidFill>
              </a:rPr>
              <a:t>Updates and security managed externally</a:t>
            </a:r>
          </a:p>
          <a:p>
            <a:r>
              <a:rPr lang="en-US" sz="1900" dirty="0">
                <a:solidFill>
                  <a:schemeClr val="tx1"/>
                </a:solidFill>
              </a:rPr>
              <a:t>Fast to deploy and scale</a:t>
            </a:r>
          </a:p>
          <a:p>
            <a:r>
              <a:rPr lang="en-US" sz="1900" dirty="0">
                <a:solidFill>
                  <a:schemeClr val="tx1"/>
                </a:solidFill>
              </a:rPr>
              <a:t>More predictable operational model</a:t>
            </a:r>
          </a:p>
          <a:p>
            <a:r>
              <a:rPr lang="en-US" sz="1900" dirty="0">
                <a:solidFill>
                  <a:schemeClr val="tx1"/>
                </a:solidFill>
              </a:rPr>
              <a:t>Less control; vendor dependence</a:t>
            </a:r>
          </a:p>
          <a:p>
            <a:endParaRPr lang="en-US" sz="1900" dirty="0">
              <a:solidFill>
                <a:schemeClr val="tx1"/>
              </a:solidFill>
            </a:endParaRPr>
          </a:p>
        </p:txBody>
      </p:sp>
      <p:sp>
        <p:nvSpPr>
          <p:cNvPr id="10" name="Content Placeholder 9">
            <a:extLst>
              <a:ext uri="{FF2B5EF4-FFF2-40B4-BE49-F238E27FC236}">
                <a16:creationId xmlns:a16="http://schemas.microsoft.com/office/drawing/2014/main" id="{EA267ED7-B3D5-5C2F-5E27-67183461880A}"/>
              </a:ext>
            </a:extLst>
          </p:cNvPr>
          <p:cNvSpPr>
            <a:spLocks noGrp="1"/>
          </p:cNvSpPr>
          <p:nvPr>
            <p:ph sz="quarter" idx="14"/>
          </p:nvPr>
        </p:nvSpPr>
        <p:spPr>
          <a:xfrm>
            <a:off x="5557421" y="2212849"/>
            <a:ext cx="6161103" cy="2572215"/>
          </a:xfrm>
        </p:spPr>
        <p:txBody>
          <a:bodyPr>
            <a:noAutofit/>
          </a:bodyPr>
          <a:lstStyle/>
          <a:p>
            <a:r>
              <a:rPr lang="en-US" sz="1900" dirty="0">
                <a:solidFill>
                  <a:schemeClr val="tx1"/>
                </a:solidFill>
              </a:rPr>
              <a:t>No traditional API fee, but GPUs cost money</a:t>
            </a:r>
          </a:p>
          <a:p>
            <a:r>
              <a:rPr lang="en-US" sz="1900" b="1" dirty="0">
                <a:solidFill>
                  <a:schemeClr val="tx1"/>
                </a:solidFill>
              </a:rPr>
              <a:t>Infrastructure becomes your responsibility</a:t>
            </a:r>
          </a:p>
          <a:p>
            <a:r>
              <a:rPr lang="en-US" sz="1900" dirty="0">
                <a:solidFill>
                  <a:schemeClr val="tx1"/>
                </a:solidFill>
              </a:rPr>
              <a:t>Updates, security and compatibility are internal</a:t>
            </a:r>
          </a:p>
          <a:p>
            <a:r>
              <a:rPr lang="en-US" sz="1900" dirty="0">
                <a:solidFill>
                  <a:schemeClr val="tx1"/>
                </a:solidFill>
              </a:rPr>
              <a:t>Deployment and optimization expertise required</a:t>
            </a:r>
          </a:p>
          <a:p>
            <a:r>
              <a:rPr lang="en-US" sz="1900" dirty="0">
                <a:solidFill>
                  <a:schemeClr val="tx1"/>
                </a:solidFill>
              </a:rPr>
              <a:t>Greater control over data and deployment</a:t>
            </a:r>
          </a:p>
          <a:p>
            <a:r>
              <a:rPr lang="en-US" sz="1900" dirty="0">
                <a:solidFill>
                  <a:schemeClr val="tx1"/>
                </a:solidFill>
              </a:rPr>
              <a:t>Hardware / software-stack dependence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F8552B03-731A-A0D6-E13F-9A0E3FF5FB90}"/>
              </a:ext>
            </a:extLst>
          </p:cNvPr>
          <p:cNvSpPr txBox="1"/>
          <p:nvPr/>
        </p:nvSpPr>
        <p:spPr>
          <a:xfrm>
            <a:off x="1370305" y="5026967"/>
            <a:ext cx="850480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/>
              <a:t>The solution might be VPS – Virtual Private Servers</a:t>
            </a:r>
          </a:p>
        </p:txBody>
      </p:sp>
    </p:spTree>
    <p:extLst>
      <p:ext uri="{BB962C8B-B14F-4D97-AF65-F5344CB8AC3E}">
        <p14:creationId xmlns:p14="http://schemas.microsoft.com/office/powerpoint/2010/main" val="3902074583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B4ED81D8-C7AE-05DB-F315-47F69EE9994C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501220" y="488372"/>
            <a:ext cx="8419627" cy="6080425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92EB2D0B-61CA-C9C3-B0FD-84461AF9A82A}"/>
              </a:ext>
            </a:extLst>
          </p:cNvPr>
          <p:cNvPicPr>
            <a:picLocks noChangeAspect="1"/>
          </p:cNvPicPr>
          <p:nvPr/>
        </p:nvPicPr>
        <p:blipFill>
          <a:blip r:embed="rId3"/>
          <a:srcRect t="5826"/>
          <a:stretch>
            <a:fillRect/>
          </a:stretch>
        </p:blipFill>
        <p:spPr>
          <a:xfrm>
            <a:off x="194004" y="399494"/>
            <a:ext cx="2307216" cy="6458505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3BC686D8-A77F-2F3D-5992-A233B78B35B8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0" y="1529854"/>
            <a:ext cx="9609034" cy="399745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7089119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7 -3.33333E-6 L -0.78815 0.00186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414" y="93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>
            <a:extLst>
              <a:ext uri="{FF2B5EF4-FFF2-40B4-BE49-F238E27FC236}">
                <a16:creationId xmlns:a16="http://schemas.microsoft.com/office/drawing/2014/main" id="{ACE1F9AB-BF71-5F9D-0FE5-6B63F8D0D6E9}"/>
              </a:ext>
            </a:extLst>
          </p:cNvPr>
          <p:cNvPicPr>
            <a:picLocks noChangeAspect="1"/>
          </p:cNvPicPr>
          <p:nvPr/>
        </p:nvPicPr>
        <p:blipFill>
          <a:blip r:embed="rId2"/>
          <a:srcRect t="6073"/>
          <a:stretch>
            <a:fillRect/>
          </a:stretch>
        </p:blipFill>
        <p:spPr>
          <a:xfrm>
            <a:off x="0" y="208228"/>
            <a:ext cx="2242353" cy="6441541"/>
          </a:xfrm>
          <a:prstGeom prst="rect">
            <a:avLst/>
          </a:prstGeom>
        </p:spPr>
      </p:pic>
      <p:pic>
        <p:nvPicPr>
          <p:cNvPr id="12" name="Picture 11">
            <a:extLst>
              <a:ext uri="{FF2B5EF4-FFF2-40B4-BE49-F238E27FC236}">
                <a16:creationId xmlns:a16="http://schemas.microsoft.com/office/drawing/2014/main" id="{7227729D-3A6A-FE3B-E8E0-38A3FEE610E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08461" y="934374"/>
            <a:ext cx="10083539" cy="4989251"/>
          </a:xfrm>
          <a:prstGeom prst="rect">
            <a:avLst/>
          </a:prstGeom>
        </p:spPr>
      </p:pic>
      <p:pic>
        <p:nvPicPr>
          <p:cNvPr id="14" name="Picture 13">
            <a:extLst>
              <a:ext uri="{FF2B5EF4-FFF2-40B4-BE49-F238E27FC236}">
                <a16:creationId xmlns:a16="http://schemas.microsoft.com/office/drawing/2014/main" id="{AAF6A9BA-5C4A-257F-D23F-84F6274460D6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192000" y="-1"/>
            <a:ext cx="10074510" cy="6858000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id="{BB643E33-53F5-8DE8-7962-1D03110706DD}"/>
              </a:ext>
            </a:extLst>
          </p:cNvPr>
          <p:cNvPicPr>
            <a:picLocks noChangeAspect="1"/>
          </p:cNvPicPr>
          <p:nvPr/>
        </p:nvPicPr>
        <p:blipFill>
          <a:blip r:embed="rId5"/>
          <a:srcRect l="3479" t="2239" r="3423" b="2503"/>
          <a:stretch>
            <a:fillRect/>
          </a:stretch>
        </p:blipFill>
        <p:spPr>
          <a:xfrm>
            <a:off x="2242353" y="6924522"/>
            <a:ext cx="3034497" cy="37537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16027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xit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6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" dur="500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1+ppt_h/2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742 0 L -0.81888 0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41315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33333E-6 -3.33333E-6 L -0.00078 -0.53611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39" y="-26806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Diagram 1"/>
          <p:cNvGraphicFramePr/>
          <p:nvPr>
            <p:extLst>
              <p:ext uri="{D42A27DB-BD31-4B8C-83A1-F6EECF244321}">
                <p14:modId xmlns:p14="http://schemas.microsoft.com/office/powerpoint/2010/main" val="4275499406"/>
              </p:ext>
            </p:extLst>
          </p:nvPr>
        </p:nvGraphicFramePr>
        <p:xfrm>
          <a:off x="1595120" y="390490"/>
          <a:ext cx="8950960" cy="604689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7308" r="4358" b="22271"/>
          <a:stretch/>
        </p:blipFill>
        <p:spPr>
          <a:xfrm>
            <a:off x="10046781" y="4016415"/>
            <a:ext cx="1953985" cy="274320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5" name="Rectangle 4"/>
          <p:cNvSpPr/>
          <p:nvPr/>
        </p:nvSpPr>
        <p:spPr>
          <a:xfrm>
            <a:off x="358815" y="3044141"/>
            <a:ext cx="2201926" cy="1886673"/>
          </a:xfrm>
          <a:prstGeom prst="rect">
            <a:avLst/>
          </a:prstGeom>
          <a:blipFill rotWithShape="1">
            <a:blip r:embed="rId8"/>
            <a:stretch>
              <a:fillRect/>
            </a:stretch>
          </a:blipFill>
        </p:spPr>
        <p:style>
          <a:lnRef idx="2">
            <a:schemeClr val="lt1">
              <a:hueOff val="0"/>
              <a:satOff val="0"/>
              <a:lumOff val="0"/>
              <a:alphaOff val="0"/>
            </a:schemeClr>
          </a:lnRef>
          <a:fillRef idx="1">
            <a:scrgbClr r="0" g="0" b="0"/>
          </a:fillRef>
          <a:effectRef idx="0">
            <a:schemeClr val="accent1">
              <a:tint val="50000"/>
              <a:hueOff val="0"/>
              <a:satOff val="0"/>
              <a:lumOff val="0"/>
              <a:alphaOff val="0"/>
            </a:schemeClr>
          </a:effectRef>
          <a:fontRef idx="minor">
            <a:schemeClr val="lt1">
              <a:hueOff val="0"/>
              <a:satOff val="0"/>
              <a:lumOff val="0"/>
              <a:alphaOff val="0"/>
            </a:schemeClr>
          </a:fontRef>
        </p:style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98080" y="2811457"/>
            <a:ext cx="3382725" cy="190278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68474410"/>
      </p:ext>
    </p:extLst>
  </p:cSld>
  <p:clrMapOvr>
    <a:masterClrMapping/>
  </p:clrMapOvr>
</p:sld>
</file>

<file path=ppt/slides/slide6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9" name="Table 8">
            <a:extLst>
              <a:ext uri="{FF2B5EF4-FFF2-40B4-BE49-F238E27FC236}">
                <a16:creationId xmlns:a16="http://schemas.microsoft.com/office/drawing/2014/main" id="{6BF84BFB-76D8-7FC7-750A-999895021634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766961121"/>
              </p:ext>
            </p:extLst>
          </p:nvPr>
        </p:nvGraphicFramePr>
        <p:xfrm>
          <a:off x="2072917" y="768110"/>
          <a:ext cx="7790173" cy="5978916"/>
        </p:xfrm>
        <a:graphic>
          <a:graphicData uri="http://schemas.openxmlformats.org/drawingml/2006/table">
            <a:tbl>
              <a:tblPr>
                <a:tableStyleId>{3C2FFA5D-87B4-456A-9821-1D502468CF0F}</a:tableStyleId>
              </a:tblPr>
              <a:tblGrid>
                <a:gridCol w="1187555">
                  <a:extLst>
                    <a:ext uri="{9D8B030D-6E8A-4147-A177-3AD203B41FA5}">
                      <a16:colId xmlns:a16="http://schemas.microsoft.com/office/drawing/2014/main" val="2183939740"/>
                    </a:ext>
                  </a:extLst>
                </a:gridCol>
                <a:gridCol w="1171972">
                  <a:extLst>
                    <a:ext uri="{9D8B030D-6E8A-4147-A177-3AD203B41FA5}">
                      <a16:colId xmlns:a16="http://schemas.microsoft.com/office/drawing/2014/main" val="1057638073"/>
                    </a:ext>
                  </a:extLst>
                </a:gridCol>
                <a:gridCol w="5430646">
                  <a:extLst>
                    <a:ext uri="{9D8B030D-6E8A-4147-A177-3AD203B41FA5}">
                      <a16:colId xmlns:a16="http://schemas.microsoft.com/office/drawing/2014/main" val="3401207199"/>
                    </a:ext>
                  </a:extLst>
                </a:gridCol>
              </a:tblGrid>
              <a:tr h="410257"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Country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GDP ($ trillion)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 algn="ctr">
                        <a:buNone/>
                      </a:pPr>
                      <a:r>
                        <a:rPr lang="en-US" sz="1200" b="1" dirty="0"/>
                        <a:t>Companies and institutions building LLMs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147484432"/>
                  </a:ext>
                </a:extLst>
              </a:tr>
              <a:tr h="7000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🇺🇸 USA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30.50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xAI; OpenAI; Perplexity; Amazon; Meta; Nvidia; Microsoft; Databricks; Bloomberg; Cerebras; Eleuther; Anthropic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2277035731"/>
                  </a:ext>
                </a:extLst>
              </a:tr>
              <a:tr h="5682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🇨🇳 China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19.23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Alibaba; DeepSeek; Huawei; Baidu; MiniMax; ByteDance; Tencent; ZhipuAI; iFlytek; Shanghai Univ.; Moonshot AI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1314516342"/>
                  </a:ext>
                </a:extLst>
              </a:tr>
              <a:tr h="3047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🇩🇪 Germany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4.74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DeepL; BlackForestLabs; DFKI; Aleph Alpha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431910951"/>
                  </a:ext>
                </a:extLst>
              </a:tr>
              <a:tr h="3047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🇮🇳 India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4.18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AI4Bharat; Sarvam AI; Krutrim; Reliance AI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1219032136"/>
                  </a:ext>
                </a:extLst>
              </a:tr>
              <a:tr h="43652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🇯🇵 Japan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4.18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NTT; Fujitsu; SoftBank; CyberAgent; Kotoba; ELYZA; RIKEN; Rakuten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1710088001"/>
                  </a:ext>
                </a:extLst>
              </a:tr>
              <a:tr h="3047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🇬🇧 UK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3.73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Stability AI; Inflection AI; DeepMind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1904917748"/>
                  </a:ext>
                </a:extLst>
              </a:tr>
              <a:tr h="3047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🇫🇷 France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3.28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Mistral AI; Hugging Face; LightOn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1077318153"/>
                  </a:ext>
                </a:extLst>
              </a:tr>
              <a:tr h="220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🇮🇹 Italy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2.45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Almawave; iGenius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222489546"/>
                  </a:ext>
                </a:extLst>
              </a:tr>
              <a:tr h="220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🇨🇦 Canada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2.33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Cohere; MILA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1163926280"/>
                  </a:ext>
                </a:extLst>
              </a:tr>
              <a:tr h="220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🇧🇷 Brazil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2.30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Maritaca AI; NeuralMind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1241287013"/>
                  </a:ext>
                </a:extLst>
              </a:tr>
              <a:tr h="220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🇷🇺 Russia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2.19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Yandex; Sber AI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639138710"/>
                  </a:ext>
                </a:extLst>
              </a:tr>
              <a:tr h="41025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🇰🇷 South Korea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1.94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LG; Upstage; Kakao Brain; Naver; ETRI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1335323723"/>
                  </a:ext>
                </a:extLst>
              </a:tr>
              <a:tr h="220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🇦🇺 Australia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1.88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Katonic AI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2893399654"/>
                  </a:ext>
                </a:extLst>
              </a:tr>
              <a:tr h="220027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🇪🇸 Spain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1.82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BSC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58742461"/>
                  </a:ext>
                </a:extLst>
              </a:tr>
              <a:tr h="3047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🇲🇽 Mexico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1.81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UNAM; Tecnológico de Monterrey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225516088"/>
                  </a:ext>
                </a:extLst>
              </a:tr>
              <a:tr h="3047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🇮🇩 Indonesia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1.49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Datasaur; Prosa.ai; GoTo; Indosat Ooredoo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2320588551"/>
                  </a:ext>
                </a:extLst>
              </a:tr>
              <a:tr h="304774"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🇹🇷 Turkey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/>
                        <a:t>1.45</a:t>
                      </a:r>
                    </a:p>
                  </a:txBody>
                  <a:tcPr marL="28645" marR="28645" marT="14323" marB="14323" anchor="ctr"/>
                </a:tc>
                <a:tc>
                  <a:txBody>
                    <a:bodyPr/>
                    <a:lstStyle/>
                    <a:p>
                      <a:pPr>
                        <a:buNone/>
                      </a:pPr>
                      <a:r>
                        <a:rPr lang="en-US" sz="1200" dirty="0" err="1"/>
                        <a:t>Commencis</a:t>
                      </a:r>
                      <a:r>
                        <a:rPr lang="en-US" sz="1200" dirty="0"/>
                        <a:t>; Brew Interactive; T3 Foundation</a:t>
                      </a:r>
                    </a:p>
                  </a:txBody>
                  <a:tcPr marL="28645" marR="28645" marT="14323" marB="14323" anchor="ctr"/>
                </a:tc>
                <a:extLst>
                  <a:ext uri="{0D108BD9-81ED-4DB2-BD59-A6C34878D82A}">
                    <a16:rowId xmlns:a16="http://schemas.microsoft.com/office/drawing/2014/main" val="3693203120"/>
                  </a:ext>
                </a:extLst>
              </a:tr>
            </a:tbl>
          </a:graphicData>
        </a:graphic>
      </p:graphicFrame>
      <p:sp>
        <p:nvSpPr>
          <p:cNvPr id="10" name="Title 1">
            <a:extLst>
              <a:ext uri="{FF2B5EF4-FFF2-40B4-BE49-F238E27FC236}">
                <a16:creationId xmlns:a16="http://schemas.microsoft.com/office/drawing/2014/main" id="{55097788-203C-587C-0A5C-008CF83050B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768110"/>
          </a:xfrm>
        </p:spPr>
        <p:txBody>
          <a:bodyPr/>
          <a:lstStyle/>
          <a:p>
            <a:r>
              <a:rPr lang="sr-Latn-RS" dirty="0"/>
              <a:t>Overview of AI companies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020697"/>
      </p:ext>
    </p:extLst>
  </p:cSld>
  <p:clrMapOvr>
    <a:masterClrMapping/>
  </p:clrMapOvr>
</p:sld>
</file>

<file path=ppt/slides/slide6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Title 8">
            <a:extLst>
              <a:ext uri="{FF2B5EF4-FFF2-40B4-BE49-F238E27FC236}">
                <a16:creationId xmlns:a16="http://schemas.microsoft.com/office/drawing/2014/main" id="{584D6C31-8CC9-AF59-87A7-EE02BE3EC9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The Role of AI in </a:t>
            </a:r>
            <a:br>
              <a:rPr lang="sr-Latn-RS" dirty="0"/>
            </a:br>
            <a:r>
              <a:rPr lang="sr-Latn-RS" dirty="0"/>
              <a:t>Academic Activities</a:t>
            </a:r>
            <a:endParaRPr lang="en-US" dirty="0"/>
          </a:p>
        </p:txBody>
      </p:sp>
      <p:sp>
        <p:nvSpPr>
          <p:cNvPr id="10" name="Text Placeholder 9">
            <a:extLst>
              <a:ext uri="{FF2B5EF4-FFF2-40B4-BE49-F238E27FC236}">
                <a16:creationId xmlns:a16="http://schemas.microsoft.com/office/drawing/2014/main" id="{E7B24845-B78D-272A-06B5-26E40129AB66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06308443"/>
      </p:ext>
    </p:extLst>
  </p:cSld>
  <p:clrMapOvr>
    <a:masterClrMapping/>
  </p:clrMapOvr>
</p:sld>
</file>

<file path=ppt/slides/slide6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44880"/>
          </a:xfrm>
        </p:spPr>
        <p:txBody>
          <a:bodyPr/>
          <a:lstStyle/>
          <a:p>
            <a:r>
              <a:rPr lang="sr-Latn-RS" dirty="0"/>
              <a:t>AI in scientific publishing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D5FD09-368D-441C-8CB7-FAA619A80B88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9:03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62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151718"/>
            <a:ext cx="7562505" cy="2543017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37284" y="3901574"/>
            <a:ext cx="10554716" cy="29564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96135785"/>
      </p:ext>
    </p:extLst>
  </p:cSld>
  <p:clrMapOvr>
    <a:masterClrMapping/>
  </p:clrMapOvr>
</p:sld>
</file>

<file path=ppt/slides/slide6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279434"/>
            <a:ext cx="8338619" cy="6248687"/>
          </a:xfrm>
          <a:prstGeom prst="rect">
            <a:avLst/>
          </a:prstGeom>
        </p:spPr>
      </p:pic>
      <p:sp>
        <p:nvSpPr>
          <p:cNvPr id="7" name="Rectangle 6"/>
          <p:cNvSpPr/>
          <p:nvPr/>
        </p:nvSpPr>
        <p:spPr>
          <a:xfrm>
            <a:off x="8086846" y="2839617"/>
            <a:ext cx="4105154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en-US" dirty="0">
                <a:hlinkClick r:id="rId3"/>
              </a:rPr>
              <a:t>https://retractionwatch.com/papers-and-peer-reviews-with-evidence-of-chatgpt-writing/</a:t>
            </a:r>
            <a:r>
              <a:rPr lang="en-US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94257959"/>
      </p:ext>
    </p:extLst>
  </p:cSld>
  <p:clrMapOvr>
    <a:masterClrMapping/>
  </p:clrMapOvr>
</p:sld>
</file>

<file path=ppt/slides/slide6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r/academia - Obvious ChatGPT in a published paper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15747" y="0"/>
            <a:ext cx="5910377" cy="665616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794630" y="173337"/>
            <a:ext cx="6489552" cy="668466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5300297"/>
      </p:ext>
    </p:extLst>
  </p:cSld>
  <p:clrMapOvr>
    <a:masterClrMapping/>
  </p:clrMapOvr>
</p:sld>
</file>

<file path=ppt/slides/slide6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29640"/>
          </a:xfrm>
        </p:spPr>
        <p:txBody>
          <a:bodyPr/>
          <a:lstStyle/>
          <a:p>
            <a:r>
              <a:rPr lang="en-US" dirty="0"/>
              <a:t>The role of LLMs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8016240" y="1571872"/>
            <a:ext cx="3566160" cy="473964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Problem solving</a:t>
            </a:r>
          </a:p>
        </p:txBody>
      </p:sp>
      <p:sp>
        <p:nvSpPr>
          <p:cNvPr id="7" name="Content Placeholder 6"/>
          <p:cNvSpPr>
            <a:spLocks noGrp="1"/>
          </p:cNvSpPr>
          <p:nvPr>
            <p:ph sz="quarter" idx="13"/>
          </p:nvPr>
        </p:nvSpPr>
        <p:spPr>
          <a:xfrm>
            <a:off x="487680" y="1600200"/>
            <a:ext cx="3566160" cy="4709160"/>
          </a:xfrm>
        </p:spPr>
        <p:txBody>
          <a:bodyPr/>
          <a:lstStyle/>
          <a:p>
            <a:pPr marL="0" indent="0" algn="ctr">
              <a:buNone/>
            </a:pPr>
            <a:r>
              <a:rPr lang="en-US" dirty="0">
                <a:solidFill>
                  <a:schemeClr val="tx1"/>
                </a:solidFill>
              </a:rPr>
              <a:t>Assistant</a:t>
            </a:r>
          </a:p>
        </p:txBody>
      </p:sp>
      <p:pic>
        <p:nvPicPr>
          <p:cNvPr id="5122" name="Picture 2" descr="The rise of virtual assistants and how it can benefit your business - Small  Business UK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32324" y="3175237"/>
            <a:ext cx="2876871" cy="18695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5124" name="Picture 4" descr="Problem Solver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8248" y="2749798"/>
            <a:ext cx="2542145" cy="25421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2" name="Content Placeholder 5"/>
          <p:cNvSpPr txBox="1">
            <a:spLocks/>
          </p:cNvSpPr>
          <p:nvPr/>
        </p:nvSpPr>
        <p:spPr>
          <a:xfrm>
            <a:off x="4309707" y="1569720"/>
            <a:ext cx="3566160" cy="473964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4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Courier New" pitchFamily="49" charset="0"/>
              <a:buChar char="o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1600" kern="1200">
                <a:solidFill>
                  <a:schemeClr val="tx1">
                    <a:lumMod val="50000"/>
                    <a:lumOff val="50000"/>
                  </a:schemeClr>
                </a:solidFill>
                <a:latin typeface="+mj-lt"/>
                <a:ea typeface="+mn-ea"/>
                <a:cs typeface="+mn-cs"/>
              </a:defRPr>
            </a:lvl9pPr>
          </a:lstStyle>
          <a:p>
            <a:pPr marL="0" indent="0" algn="ctr">
              <a:buFont typeface="Arial" pitchFamily="34" charset="0"/>
              <a:buNone/>
            </a:pPr>
            <a:r>
              <a:rPr lang="en-US" dirty="0">
                <a:solidFill>
                  <a:schemeClr val="tx1"/>
                </a:solidFill>
              </a:rPr>
              <a:t>Content creation</a:t>
            </a:r>
          </a:p>
        </p:txBody>
      </p:sp>
      <p:pic>
        <p:nvPicPr>
          <p:cNvPr id="5128" name="Picture 8" descr="9 Top Tools for Social Media Content Creation - The pCloud Blog"/>
          <p:cNvPicPr>
            <a:picLocks noChangeAspect="1" noChangeArrowheads="1"/>
          </p:cNvPicPr>
          <p:nvPr/>
        </p:nvPicPr>
        <p:blipFill>
          <a:blip r:embed="rId4" cstate="print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65455" y="2992995"/>
            <a:ext cx="3654664" cy="20557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7763250"/>
      </p:ext>
    </p:extLst>
  </p:cSld>
  <p:clrMapOvr>
    <a:masterClrMapping/>
  </p:clrMapOvr>
</p:sld>
</file>

<file path=ppt/slides/slide6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929640"/>
          </a:xfrm>
        </p:spPr>
        <p:txBody>
          <a:bodyPr/>
          <a:lstStyle/>
          <a:p>
            <a:r>
              <a:rPr lang="en-US" dirty="0"/>
              <a:t>Solving problem with LLM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09600" y="1950528"/>
            <a:ext cx="5623894" cy="3724661"/>
          </a:xfrm>
          <a:prstGeom prst="rect">
            <a:avLst/>
          </a:prstGeom>
        </p:spPr>
      </p:pic>
      <p:pic>
        <p:nvPicPr>
          <p:cNvPr id="6148" name="Picture 4" descr="5+ Free Motivation Letter For Scholarship Sample in PDF &amp; Doc | Motivation  Letter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668895" y="1950528"/>
            <a:ext cx="3654425" cy="47118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/>
          <p:cNvSpPr txBox="1"/>
          <p:nvPr/>
        </p:nvSpPr>
        <p:spPr>
          <a:xfrm>
            <a:off x="1968580" y="1581196"/>
            <a:ext cx="3321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MD simulation, RDF functions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544468" y="1581196"/>
            <a:ext cx="190327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dirty="0"/>
              <a:t>Motivation letter</a:t>
            </a:r>
          </a:p>
        </p:txBody>
      </p:sp>
    </p:spTree>
    <p:extLst>
      <p:ext uri="{BB962C8B-B14F-4D97-AF65-F5344CB8AC3E}">
        <p14:creationId xmlns:p14="http://schemas.microsoft.com/office/powerpoint/2010/main" val="2466639572"/>
      </p:ext>
    </p:extLst>
  </p:cSld>
  <p:clrMapOvr>
    <a:masterClrMapping/>
  </p:clrMapOvr>
</p:sld>
</file>

<file path=ppt/slides/slide6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332964"/>
          </a:xfrm>
        </p:spPr>
        <p:txBody>
          <a:bodyPr/>
          <a:lstStyle/>
          <a:p>
            <a:r>
              <a:rPr lang="en-US" dirty="0"/>
              <a:t>“Dead” document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784860" y="2148840"/>
            <a:ext cx="10622280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dirty="0"/>
              <a:t>Formally required piece of writing produced to satisfy administrative or procedural demands, but which is never meaningfully read, analyzed, or used in decision-making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784860" y="5273040"/>
            <a:ext cx="1062228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600" b="1" dirty="0"/>
              <a:t>Never treat your CV, Cover Letter or Motivation letter as a “dead” document</a:t>
            </a:r>
          </a:p>
        </p:txBody>
      </p:sp>
    </p:spTree>
    <p:extLst>
      <p:ext uri="{BB962C8B-B14F-4D97-AF65-F5344CB8AC3E}">
        <p14:creationId xmlns:p14="http://schemas.microsoft.com/office/powerpoint/2010/main" val="3992192911"/>
      </p:ext>
    </p:extLst>
  </p:cSld>
  <p:clrMapOvr>
    <a:masterClrMapping/>
  </p:clrMapOvr>
</p:sld>
</file>

<file path=ppt/slides/slide6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127760"/>
          </a:xfrm>
        </p:spPr>
        <p:txBody>
          <a:bodyPr/>
          <a:lstStyle/>
          <a:p>
            <a:r>
              <a:rPr lang="en-US" dirty="0"/>
              <a:t>Common words used by </a:t>
            </a:r>
            <a:r>
              <a:rPr lang="en-US" dirty="0" err="1"/>
              <a:t>ChatGPT</a:t>
            </a:r>
            <a:endParaRPr lang="en-US" dirty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2017" y="1952419"/>
            <a:ext cx="12107965" cy="2953162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643259" y="5268575"/>
            <a:ext cx="6905480" cy="4616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/>
              <a:t>I would add also: Paradigm and Democratization</a:t>
            </a:r>
          </a:p>
        </p:txBody>
      </p:sp>
    </p:spTree>
    <p:extLst>
      <p:ext uri="{BB962C8B-B14F-4D97-AF65-F5344CB8AC3E}">
        <p14:creationId xmlns:p14="http://schemas.microsoft.com/office/powerpoint/2010/main" val="3006187557"/>
      </p:ext>
    </p:extLst>
  </p:cSld>
  <p:clrMapOvr>
    <a:masterClrMapping/>
  </p:clrMapOvr>
</p:sld>
</file>

<file path=ppt/slides/slide6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1215342"/>
          </a:xfrm>
        </p:spPr>
        <p:txBody>
          <a:bodyPr/>
          <a:lstStyle/>
          <a:p>
            <a:r>
              <a:rPr lang="en-US" dirty="0"/>
              <a:t>Conclusions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>
          <a:xfrm>
            <a:off x="609600" y="1461305"/>
            <a:ext cx="10972800" cy="4951070"/>
          </a:xfrm>
        </p:spPr>
        <p:txBody>
          <a:bodyPr/>
          <a:lstStyle/>
          <a:p>
            <a:r>
              <a:rPr lang="en-US" dirty="0">
                <a:solidFill>
                  <a:schemeClr val="tx1"/>
                </a:solidFill>
              </a:rPr>
              <a:t>Digital transition → digital transformation: from tools to deep changes in how science and society operate.</a:t>
            </a:r>
          </a:p>
          <a:p>
            <a:r>
              <a:rPr lang="en-US" dirty="0">
                <a:solidFill>
                  <a:schemeClr val="tx1"/>
                </a:solidFill>
              </a:rPr>
              <a:t>Web-based deep tech: Online platforms show how powerful science can run directly in the browser.</a:t>
            </a:r>
          </a:p>
          <a:p>
            <a:r>
              <a:rPr lang="en-US" dirty="0">
                <a:solidFill>
                  <a:schemeClr val="tx1"/>
                </a:solidFill>
              </a:rPr>
              <a:t>AI in research: from large-scale models (OMol25, UMA) to small, local LLMs that ensure independence and control.</a:t>
            </a:r>
          </a:p>
          <a:p>
            <a:r>
              <a:rPr lang="en-US" dirty="0">
                <a:solidFill>
                  <a:schemeClr val="tx1"/>
                </a:solidFill>
              </a:rPr>
              <a:t>Ethics &amp; responsibility: Use digital tools transparently</a:t>
            </a:r>
            <a:r>
              <a:rPr lang="sr-Latn-RS" dirty="0">
                <a:solidFill>
                  <a:schemeClr val="tx1"/>
                </a:solidFill>
              </a:rPr>
              <a:t>,</a:t>
            </a:r>
            <a:r>
              <a:rPr lang="en-US" dirty="0">
                <a:solidFill>
                  <a:schemeClr val="tx1"/>
                </a:solidFill>
              </a:rPr>
              <a:t> as a sidekick</a:t>
            </a:r>
          </a:p>
          <a:p>
            <a:r>
              <a:rPr lang="en-US" dirty="0">
                <a:solidFill>
                  <a:schemeClr val="tx1"/>
                </a:solidFill>
              </a:rPr>
              <a:t>Future outlook: open science, collaboration, and human creativity remain at the center of the digital era.</a:t>
            </a:r>
          </a:p>
        </p:txBody>
      </p:sp>
    </p:spTree>
    <p:extLst>
      <p:ext uri="{BB962C8B-B14F-4D97-AF65-F5344CB8AC3E}">
        <p14:creationId xmlns:p14="http://schemas.microsoft.com/office/powerpoint/2010/main" val="73827036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33440" y="2769870"/>
            <a:ext cx="5293360" cy="3970020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4160" y="2863290"/>
            <a:ext cx="5044239" cy="3783179"/>
          </a:xfrm>
          <a:prstGeom prst="rect">
            <a:avLst/>
          </a:prstGeom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2677" y="1046480"/>
            <a:ext cx="2085975" cy="3708400"/>
          </a:xfrm>
          <a:prstGeom prst="rect">
            <a:avLst/>
          </a:prstGeom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122019" y="86360"/>
            <a:ext cx="6372759" cy="358762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33665129"/>
      </p:ext>
    </p:extLst>
  </p:cSld>
  <p:clrMapOvr>
    <a:masterClrMapping/>
  </p:clrMapOvr>
</p:sld>
</file>

<file path=ppt/slides/slide7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5">
            <a:extLst>
              <a:ext uri="{FF2B5EF4-FFF2-40B4-BE49-F238E27FC236}">
                <a16:creationId xmlns:a16="http://schemas.microsoft.com/office/drawing/2014/main" id="{A3C9196E-35E8-93E6-56B9-0990CC5D513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r-Latn-RS" dirty="0"/>
              <a:t>Ideas for </a:t>
            </a:r>
            <a:br>
              <a:rPr lang="sr-Latn-RS" dirty="0"/>
            </a:br>
            <a:r>
              <a:rPr lang="sr-Latn-RS" dirty="0"/>
              <a:t>post-CONNECT 2026 period</a:t>
            </a:r>
            <a:endParaRPr lang="en-US" dirty="0"/>
          </a:p>
        </p:txBody>
      </p:sp>
      <p:sp>
        <p:nvSpPr>
          <p:cNvPr id="7" name="Text Placeholder 6">
            <a:extLst>
              <a:ext uri="{FF2B5EF4-FFF2-40B4-BE49-F238E27FC236}">
                <a16:creationId xmlns:a16="http://schemas.microsoft.com/office/drawing/2014/main" id="{251E3EC0-6ECE-1134-3C3A-389DEDE0B84B}"/>
              </a:ext>
            </a:extLst>
          </p:cNvPr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FE42E86C-EE13-6167-D115-87C9752238A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AD5FD09-368D-441C-8CB7-FAA619A80B88}" type="datetime12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srgbClr val="575F6D"/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9:45 PM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srgbClr val="575F6D"/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EFCDC425-FF29-6A7A-ADDB-C0265E30D1A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9B00505C-E6B9-4177-B8D2-BA64C8501A80}" type="slidenum">
              <a:rPr kumimoji="0" lang="en-US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>
                    <a:lumMod val="65000"/>
                    <a:lumOff val="35000"/>
                  </a:prstClr>
                </a:solidFill>
                <a:effectLst/>
                <a:uLnTx/>
                <a:uFillTx/>
                <a:latin typeface="Century Gothic" pitchFamily="34" charset="0"/>
                <a:ea typeface="+mn-ea"/>
                <a:cs typeface="+mn-cs"/>
              </a:rPr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70</a:t>
            </a:fld>
            <a:endParaRPr kumimoji="0" lang="en-US" sz="1200" b="0" i="0" u="none" strike="noStrike" kern="1200" cap="none" spc="0" normalizeH="0" baseline="0" noProof="0">
              <a:ln>
                <a:noFill/>
              </a:ln>
              <a:solidFill>
                <a:prstClr val="black">
                  <a:lumMod val="65000"/>
                  <a:lumOff val="35000"/>
                </a:prstClr>
              </a:solidFill>
              <a:effectLst/>
              <a:uLnTx/>
              <a:uFillTx/>
              <a:latin typeface="Century Gothic" pitchFamily="34" charset="0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470695190"/>
      </p:ext>
    </p:extLst>
  </p:cSld>
  <p:clrMapOvr>
    <a:masterClrMapping/>
  </p:clrMapOvr>
</p:sld>
</file>

<file path=ppt/slides/slide7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44952"/>
          </a:xfrm>
        </p:spPr>
        <p:txBody>
          <a:bodyPr/>
          <a:lstStyle/>
          <a:p>
            <a:r>
              <a:rPr lang="en-US" dirty="0"/>
              <a:t>Post-CONNECT 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1597307"/>
            <a:ext cx="10972800" cy="478034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b="1" i="1" dirty="0">
                <a:solidFill>
                  <a:schemeClr val="tx1"/>
                </a:solidFill>
              </a:rPr>
              <a:t>8 CONNECT Events:</a:t>
            </a:r>
          </a:p>
          <a:p>
            <a:pPr marL="0" indent="0" algn="ctr">
              <a:buNone/>
            </a:pPr>
            <a:endParaRPr lang="en-US" b="1" i="1" dirty="0">
              <a:solidFill>
                <a:schemeClr val="tx1"/>
              </a:solidFill>
            </a:endParaRPr>
          </a:p>
          <a:p>
            <a:r>
              <a:rPr lang="en-US" b="1" i="1" dirty="0">
                <a:solidFill>
                  <a:schemeClr val="tx1"/>
                </a:solidFill>
              </a:rPr>
              <a:t>~160 student participants</a:t>
            </a:r>
          </a:p>
          <a:p>
            <a:r>
              <a:rPr lang="en-US" b="1" i="1" dirty="0">
                <a:solidFill>
                  <a:schemeClr val="tx1"/>
                </a:solidFill>
              </a:rPr>
              <a:t>At least </a:t>
            </a:r>
            <a:r>
              <a:rPr lang="sr-Latn-RS" b="1" i="1" dirty="0">
                <a:solidFill>
                  <a:schemeClr val="tx1"/>
                </a:solidFill>
              </a:rPr>
              <a:t>4</a:t>
            </a:r>
            <a:r>
              <a:rPr lang="en-US" b="1" i="1" dirty="0">
                <a:solidFill>
                  <a:schemeClr val="tx1"/>
                </a:solidFill>
              </a:rPr>
              <a:t>0 established professionals (scientists, professors, </a:t>
            </a:r>
            <a:r>
              <a:rPr lang="en-US" b="1" i="1" dirty="0" err="1">
                <a:solidFill>
                  <a:schemeClr val="tx1"/>
                </a:solidFill>
              </a:rPr>
              <a:t>etc</a:t>
            </a:r>
            <a:r>
              <a:rPr lang="en-US" b="1" i="1" dirty="0">
                <a:solidFill>
                  <a:schemeClr val="tx1"/>
                </a:solidFill>
              </a:rPr>
              <a:t>)</a:t>
            </a:r>
          </a:p>
          <a:p>
            <a:r>
              <a:rPr lang="en-US" b="1" i="1" dirty="0">
                <a:solidFill>
                  <a:schemeClr val="tx1"/>
                </a:solidFill>
              </a:rPr>
              <a:t>Disciplines represented: physics, chemistry, biology, engineering, IT, law, geography, humanities etc.</a:t>
            </a:r>
          </a:p>
          <a:p>
            <a:r>
              <a:rPr lang="en-US" b="1" i="1" dirty="0">
                <a:solidFill>
                  <a:schemeClr val="tx1"/>
                </a:solidFill>
              </a:rPr>
              <a:t>International reach: participants from 10 countries and 10 universities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 algn="ctr">
              <a:buNone/>
            </a:pPr>
            <a:r>
              <a:rPr lang="en-US" b="1" i="1" dirty="0">
                <a:solidFill>
                  <a:schemeClr val="tx1"/>
                </a:solidFill>
              </a:rPr>
              <a:t>HUGE ALUMNI POTENTIAL!!!</a:t>
            </a:r>
          </a:p>
        </p:txBody>
      </p:sp>
    </p:spTree>
    <p:extLst>
      <p:ext uri="{BB962C8B-B14F-4D97-AF65-F5344CB8AC3E}">
        <p14:creationId xmlns:p14="http://schemas.microsoft.com/office/powerpoint/2010/main" val="3818119222"/>
      </p:ext>
    </p:extLst>
  </p:cSld>
  <p:clrMapOvr>
    <a:masterClrMapping/>
  </p:clrMapOvr>
</p:sld>
</file>

<file path=ppt/slides/slide7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44952"/>
          </a:xfrm>
        </p:spPr>
        <p:txBody>
          <a:bodyPr/>
          <a:lstStyle/>
          <a:p>
            <a:r>
              <a:rPr lang="en-US" dirty="0"/>
              <a:t>Post-CONNECT 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09600" y="902823"/>
            <a:ext cx="10972800" cy="2812648"/>
          </a:xfrm>
        </p:spPr>
        <p:txBody>
          <a:bodyPr>
            <a:normAutofit fontScale="70000" lnSpcReduction="20000"/>
          </a:bodyPr>
          <a:lstStyle/>
          <a:p>
            <a:pPr marL="0" indent="0" algn="ctr">
              <a:buNone/>
            </a:pPr>
            <a:r>
              <a:rPr lang="en-US" b="1" i="1" dirty="0">
                <a:solidFill>
                  <a:schemeClr val="tx1"/>
                </a:solidFill>
              </a:rPr>
              <a:t>IDEA 1:</a:t>
            </a:r>
          </a:p>
          <a:p>
            <a:pPr marL="0" indent="0" algn="ctr">
              <a:buNone/>
            </a:pPr>
            <a:r>
              <a:rPr lang="en-US" b="1" i="1" dirty="0">
                <a:solidFill>
                  <a:schemeClr val="tx1"/>
                </a:solidFill>
              </a:rPr>
              <a:t>Special Issue in AIDASCO Reviews</a:t>
            </a:r>
          </a:p>
          <a:p>
            <a:pPr marL="0" indent="0" algn="ctr">
              <a:buNone/>
            </a:pPr>
            <a:r>
              <a:rPr lang="en-US" b="1" i="1" dirty="0">
                <a:solidFill>
                  <a:schemeClr val="tx1"/>
                </a:solidFill>
              </a:rPr>
              <a:t>CONNECT 2026 - Digital Transformation and AI: Science, Society and Creativity</a:t>
            </a: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</a:endParaRPr>
          </a:p>
          <a:p>
            <a:pPr marL="0" indent="0">
              <a:buNone/>
            </a:pPr>
            <a:r>
              <a:rPr lang="en-US" dirty="0">
                <a:solidFill>
                  <a:schemeClr val="tx1"/>
                </a:solidFill>
                <a:hlinkClick r:id="rId2"/>
              </a:rPr>
              <a:t>https://publishing.aidasco.org/journals/index.php/aire/announcement/view/11</a:t>
            </a:r>
            <a:r>
              <a:rPr lang="en-US" dirty="0">
                <a:solidFill>
                  <a:schemeClr val="tx1"/>
                </a:solidFill>
              </a:rPr>
              <a:t> </a:t>
            </a:r>
          </a:p>
          <a:p>
            <a:pPr marL="0" indent="0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Student-focused projects: guided by mentors</a:t>
            </a:r>
          </a:p>
          <a:p>
            <a:r>
              <a:rPr lang="en-US" dirty="0">
                <a:solidFill>
                  <a:schemeClr val="tx1"/>
                </a:solidFill>
              </a:rPr>
              <a:t>Write, publish, and share: transform your ideas into scientific articles</a:t>
            </a:r>
          </a:p>
          <a:p>
            <a:r>
              <a:rPr lang="en-US" dirty="0">
                <a:solidFill>
                  <a:schemeClr val="tx1"/>
                </a:solidFill>
              </a:rPr>
              <a:t>Collaborative spirit: teamwork between students and mentors</a:t>
            </a:r>
          </a:p>
          <a:p>
            <a:r>
              <a:rPr lang="en-US" dirty="0">
                <a:solidFill>
                  <a:schemeClr val="tx1"/>
                </a:solidFill>
              </a:rPr>
              <a:t>First publishing experience: supportive, open-access environment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t="8736" b="15183"/>
          <a:stretch/>
        </p:blipFill>
        <p:spPr>
          <a:xfrm>
            <a:off x="2228128" y="3670258"/>
            <a:ext cx="7599454" cy="3252251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C7D6799F-5F98-1AEF-3189-3589914B3ECE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14870" y="1678467"/>
            <a:ext cx="2379667" cy="2379667"/>
          </a:xfrm>
          <a:prstGeom prst="rect">
            <a:avLst/>
          </a:prstGeom>
        </p:spPr>
      </p:pic>
      <p:pic>
        <p:nvPicPr>
          <p:cNvPr id="8" name="Picture 7">
            <a:extLst>
              <a:ext uri="{FF2B5EF4-FFF2-40B4-BE49-F238E27FC236}">
                <a16:creationId xmlns:a16="http://schemas.microsoft.com/office/drawing/2014/main" id="{9D205B24-A47E-421C-CDAD-9BE314CC0B94}"/>
              </a:ext>
            </a:extLst>
          </p:cNvPr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73310" y="4510709"/>
            <a:ext cx="1571348" cy="15713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7004486"/>
      </p:ext>
    </p:extLst>
  </p:cSld>
  <p:clrMapOvr>
    <a:masterClrMapping/>
  </p:clrMapOvr>
</p:sld>
</file>

<file path=ppt/slides/slide7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0"/>
            <a:ext cx="10972800" cy="847476"/>
          </a:xfrm>
        </p:spPr>
        <p:txBody>
          <a:bodyPr/>
          <a:lstStyle/>
          <a:p>
            <a:r>
              <a:rPr lang="en-US" dirty="0"/>
              <a:t>Post-CONNECT 2026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0" y="847476"/>
            <a:ext cx="12095544" cy="2812648"/>
          </a:xfrm>
        </p:spPr>
        <p:txBody>
          <a:bodyPr/>
          <a:lstStyle/>
          <a:p>
            <a:pPr marL="0" indent="0" algn="ctr">
              <a:buNone/>
            </a:pPr>
            <a:r>
              <a:rPr lang="en-US" b="1" i="1" dirty="0">
                <a:solidFill>
                  <a:schemeClr val="tx1"/>
                </a:solidFill>
              </a:rPr>
              <a:t>IDEA 2:</a:t>
            </a:r>
          </a:p>
          <a:p>
            <a:pPr marL="0" indent="0" algn="ctr">
              <a:buNone/>
            </a:pPr>
            <a:r>
              <a:rPr lang="en-US" b="1" i="1" dirty="0">
                <a:solidFill>
                  <a:schemeClr val="tx1"/>
                </a:solidFill>
              </a:rPr>
              <a:t>Joint research activities involving students</a:t>
            </a:r>
          </a:p>
          <a:p>
            <a:pPr marL="0" indent="0" algn="ctr">
              <a:buNone/>
            </a:pPr>
            <a:endParaRPr lang="en-US" dirty="0">
              <a:solidFill>
                <a:schemeClr val="tx1"/>
              </a:solidFill>
            </a:endParaRPr>
          </a:p>
          <a:p>
            <a:r>
              <a:rPr lang="en-US" dirty="0">
                <a:solidFill>
                  <a:schemeClr val="tx1"/>
                </a:solidFill>
              </a:rPr>
              <a:t>Application of atomistic calculations</a:t>
            </a:r>
          </a:p>
          <a:p>
            <a:r>
              <a:rPr lang="en-US" dirty="0">
                <a:solidFill>
                  <a:schemeClr val="tx1"/>
                </a:solidFill>
              </a:rPr>
              <a:t>For example: Interactions between carbon-based nanomaterials and pharmaceutical components</a:t>
            </a:r>
          </a:p>
          <a:p>
            <a:endParaRPr lang="en-US" dirty="0">
              <a:solidFill>
                <a:schemeClr val="tx1"/>
              </a:solidFill>
            </a:endParaRP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>
            <a:clrChange>
              <a:clrFrom>
                <a:srgbClr val="FFFFFF"/>
              </a:clrFrom>
              <a:clrTo>
                <a:srgbClr val="FFFFFF">
                  <a:alpha val="0"/>
                </a:srgbClr>
              </a:clrTo>
            </a:clrChange>
          </a:blip>
          <a:stretch>
            <a:fillRect/>
          </a:stretch>
        </p:blipFill>
        <p:spPr>
          <a:xfrm>
            <a:off x="5923923" y="3454304"/>
            <a:ext cx="5349819" cy="3340994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91622" y="3454304"/>
            <a:ext cx="4441622" cy="340369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43345155"/>
      </p:ext>
    </p:extLst>
  </p:cSld>
  <p:clrMapOvr>
    <a:masterClrMapping/>
  </p:clrMapOvr>
</p:sld>
</file>

<file path=ppt/slides/slide7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2" descr="D:\Neum 2019\Connect_2.0-140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64238" y="0"/>
            <a:ext cx="9921476" cy="6632504"/>
          </a:xfrm>
          <a:prstGeom prst="rect">
            <a:avLst/>
          </a:prstGeom>
          <a:ln>
            <a:noFill/>
          </a:ln>
          <a:effectLst>
            <a:softEdge rad="112500"/>
          </a:effectLst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856355464"/>
      </p:ext>
    </p:extLst>
  </p:cSld>
  <p:clrMapOvr>
    <a:masterClrMapping/>
  </p:clrMapOvr>
</p:sld>
</file>

<file path=ppt/slides/slide7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Thank you for your attention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TextBox 5"/>
          <p:cNvSpPr txBox="1"/>
          <p:nvPr/>
        </p:nvSpPr>
        <p:spPr>
          <a:xfrm>
            <a:off x="2985629" y="3055716"/>
            <a:ext cx="6220742" cy="144655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8800" dirty="0"/>
              <a:t>Q/A Session</a:t>
            </a:r>
          </a:p>
        </p:txBody>
      </p:sp>
    </p:spTree>
    <p:extLst>
      <p:ext uri="{BB962C8B-B14F-4D97-AF65-F5344CB8AC3E}">
        <p14:creationId xmlns:p14="http://schemas.microsoft.com/office/powerpoint/2010/main" val="94409527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 showMasterSp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" name="Group 1"/>
          <p:cNvGrpSpPr/>
          <p:nvPr/>
        </p:nvGrpSpPr>
        <p:grpSpPr>
          <a:xfrm>
            <a:off x="204291" y="1013787"/>
            <a:ext cx="3430105" cy="5551609"/>
            <a:chOff x="204291" y="1013787"/>
            <a:chExt cx="3430105" cy="5551609"/>
          </a:xfrm>
        </p:grpSpPr>
        <p:pic>
          <p:nvPicPr>
            <p:cNvPr id="9" name="Picture 8"/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8787" t="17818" r="7069" b="18424"/>
            <a:stretch/>
          </p:blipFill>
          <p:spPr>
            <a:xfrm>
              <a:off x="204291" y="1504129"/>
              <a:ext cx="1781515" cy="897584"/>
            </a:xfrm>
            <a:prstGeom prst="rect">
              <a:avLst/>
            </a:prstGeom>
          </p:spPr>
        </p:pic>
        <p:pic>
          <p:nvPicPr>
            <p:cNvPr id="17" name="Picture 16"/>
            <p:cNvPicPr>
              <a:picLocks noChangeAspect="1"/>
            </p:cNvPicPr>
            <p:nvPr/>
          </p:nvPicPr>
          <p:blipFill>
            <a:blip r:embed="rId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15543" y="5450881"/>
              <a:ext cx="2960011" cy="703257"/>
            </a:xfrm>
            <a:prstGeom prst="rect">
              <a:avLst/>
            </a:prstGeom>
          </p:spPr>
        </p:pic>
        <p:sp>
          <p:nvSpPr>
            <p:cNvPr id="18" name="TextBox 17"/>
            <p:cNvSpPr txBox="1"/>
            <p:nvPr/>
          </p:nvSpPr>
          <p:spPr>
            <a:xfrm>
              <a:off x="1052256" y="1013787"/>
              <a:ext cx="209223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Molecular systems</a:t>
              </a:r>
            </a:p>
          </p:txBody>
        </p:sp>
        <p:pic>
          <p:nvPicPr>
            <p:cNvPr id="24" name="Picture 23"/>
            <p:cNvPicPr>
              <a:picLocks noChangeAspect="1"/>
            </p:cNvPicPr>
            <p:nvPr/>
          </p:nvPicPr>
          <p:blipFill>
            <a:blip r:embed="rId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2382171" y="1584268"/>
              <a:ext cx="1252225" cy="749174"/>
            </a:xfrm>
            <a:prstGeom prst="rect">
              <a:avLst/>
            </a:prstGeom>
          </p:spPr>
        </p:pic>
        <p:sp>
          <p:nvSpPr>
            <p:cNvPr id="27" name="TextBox 26"/>
            <p:cNvSpPr txBox="1"/>
            <p:nvPr/>
          </p:nvSpPr>
          <p:spPr>
            <a:xfrm>
              <a:off x="721388" y="2401713"/>
              <a:ext cx="74732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ibuprofen</a:t>
              </a:r>
            </a:p>
          </p:txBody>
        </p:sp>
        <p:sp>
          <p:nvSpPr>
            <p:cNvPr id="28" name="TextBox 27"/>
            <p:cNvSpPr txBox="1"/>
            <p:nvPr/>
          </p:nvSpPr>
          <p:spPr>
            <a:xfrm>
              <a:off x="2579743" y="2373626"/>
              <a:ext cx="87716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TiO</a:t>
              </a:r>
              <a:r>
                <a:rPr lang="en-US" sz="1000" baseline="-25000" dirty="0"/>
                <a:t>2</a:t>
              </a:r>
              <a:r>
                <a:rPr lang="en-US" sz="1000" dirty="0"/>
                <a:t> cluster</a:t>
              </a:r>
            </a:p>
          </p:txBody>
        </p:sp>
        <p:pic>
          <p:nvPicPr>
            <p:cNvPr id="29" name="Picture 28"/>
            <p:cNvPicPr>
              <a:picLocks noChangeAspect="1"/>
            </p:cNvPicPr>
            <p:nvPr/>
          </p:nvPicPr>
          <p:blipFill rotWithShape="1">
            <a:blip r:embed="rId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1855" t="5664" r="30037" b="8711"/>
            <a:stretch/>
          </p:blipFill>
          <p:spPr>
            <a:xfrm>
              <a:off x="721388" y="2806789"/>
              <a:ext cx="2085017" cy="2507508"/>
            </a:xfrm>
            <a:prstGeom prst="rect">
              <a:avLst/>
            </a:prstGeom>
          </p:spPr>
        </p:pic>
        <p:sp>
          <p:nvSpPr>
            <p:cNvPr id="30" name="TextBox 29"/>
            <p:cNvSpPr txBox="1"/>
            <p:nvPr/>
          </p:nvSpPr>
          <p:spPr>
            <a:xfrm>
              <a:off x="2382171" y="3952637"/>
              <a:ext cx="942887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Spike protein</a:t>
              </a:r>
            </a:p>
            <a:p>
              <a:pPr algn="ctr"/>
              <a:r>
                <a:rPr lang="en-US" sz="1000" dirty="0"/>
                <a:t>6VSB</a:t>
              </a:r>
            </a:p>
          </p:txBody>
        </p:sp>
        <p:sp>
          <p:nvSpPr>
            <p:cNvPr id="31" name="TextBox 30"/>
            <p:cNvSpPr txBox="1"/>
            <p:nvPr/>
          </p:nvSpPr>
          <p:spPr>
            <a:xfrm>
              <a:off x="1049408" y="6165286"/>
              <a:ext cx="1063112" cy="400110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PDMS polymer</a:t>
              </a:r>
            </a:p>
            <a:p>
              <a:r>
                <a:rPr lang="en-US" sz="1000" dirty="0"/>
                <a:t>(10 monomers)</a:t>
              </a:r>
            </a:p>
          </p:txBody>
        </p:sp>
      </p:grpSp>
      <p:grpSp>
        <p:nvGrpSpPr>
          <p:cNvPr id="3" name="Group 2"/>
          <p:cNvGrpSpPr/>
          <p:nvPr/>
        </p:nvGrpSpPr>
        <p:grpSpPr>
          <a:xfrm>
            <a:off x="4316178" y="1013787"/>
            <a:ext cx="3341040" cy="5654842"/>
            <a:chOff x="4316178" y="1013787"/>
            <a:chExt cx="3341040" cy="5654842"/>
          </a:xfrm>
        </p:grpSpPr>
        <p:pic>
          <p:nvPicPr>
            <p:cNvPr id="10" name="Picture 9"/>
            <p:cNvPicPr>
              <a:picLocks noChangeAspect="1"/>
            </p:cNvPicPr>
            <p:nvPr/>
          </p:nvPicPr>
          <p:blipFill rotWithShape="1">
            <a:blip r:embed="rId6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2213" t="22352" r="32106" b="22437"/>
            <a:stretch/>
          </p:blipFill>
          <p:spPr>
            <a:xfrm>
              <a:off x="4316178" y="1547772"/>
              <a:ext cx="1041262" cy="998828"/>
            </a:xfrm>
            <a:prstGeom prst="rect">
              <a:avLst/>
            </a:prstGeom>
          </p:spPr>
        </p:pic>
        <p:pic>
          <p:nvPicPr>
            <p:cNvPr id="11" name="Picture 10"/>
            <p:cNvPicPr>
              <a:picLocks noChangeAspect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r="30444"/>
            <a:stretch/>
          </p:blipFill>
          <p:spPr>
            <a:xfrm>
              <a:off x="5833555" y="1579959"/>
              <a:ext cx="1823663" cy="908334"/>
            </a:xfrm>
            <a:prstGeom prst="rect">
              <a:avLst/>
            </a:prstGeom>
          </p:spPr>
        </p:pic>
        <p:pic>
          <p:nvPicPr>
            <p:cNvPr id="12" name="Picture 11"/>
            <p:cNvPicPr>
              <a:picLocks noChangeAspect="1"/>
            </p:cNvPicPr>
            <p:nvPr/>
          </p:nvPicPr>
          <p:blipFill rotWithShape="1">
            <a:blip r:embed="rId8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42750" t="60127" r="40101"/>
            <a:stretch/>
          </p:blipFill>
          <p:spPr>
            <a:xfrm>
              <a:off x="4632292" y="5078786"/>
              <a:ext cx="1299918" cy="1253005"/>
            </a:xfrm>
            <a:prstGeom prst="rect">
              <a:avLst/>
            </a:prstGeom>
          </p:spPr>
        </p:pic>
        <p:pic>
          <p:nvPicPr>
            <p:cNvPr id="13" name="Picture 12"/>
            <p:cNvPicPr>
              <a:picLocks noChangeAspect="1"/>
            </p:cNvPicPr>
            <p:nvPr/>
          </p:nvPicPr>
          <p:blipFill>
            <a:blip r:embed="rId9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4563687" y="2947455"/>
              <a:ext cx="2823916" cy="1643844"/>
            </a:xfrm>
            <a:prstGeom prst="rect">
              <a:avLst/>
            </a:prstGeom>
          </p:spPr>
        </p:pic>
        <p:sp>
          <p:nvSpPr>
            <p:cNvPr id="19" name="TextBox 18"/>
            <p:cNvSpPr txBox="1"/>
            <p:nvPr/>
          </p:nvSpPr>
          <p:spPr>
            <a:xfrm>
              <a:off x="5209463" y="1013787"/>
              <a:ext cx="1892569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Periodic systems</a:t>
              </a:r>
            </a:p>
          </p:txBody>
        </p:sp>
        <p:pic>
          <p:nvPicPr>
            <p:cNvPr id="23" name="Picture 22"/>
            <p:cNvPicPr>
              <a:picLocks noChangeAspect="1"/>
            </p:cNvPicPr>
            <p:nvPr/>
          </p:nvPicPr>
          <p:blipFill rotWithShape="1">
            <a:blip r:embed="rId10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rcRect l="36747" t="14030" r="32181" b="14907"/>
            <a:stretch/>
          </p:blipFill>
          <p:spPr>
            <a:xfrm>
              <a:off x="6239499" y="5086045"/>
              <a:ext cx="1194345" cy="1262985"/>
            </a:xfrm>
            <a:prstGeom prst="rect">
              <a:avLst/>
            </a:prstGeom>
          </p:spPr>
        </p:pic>
        <p:sp>
          <p:nvSpPr>
            <p:cNvPr id="32" name="TextBox 31"/>
            <p:cNvSpPr txBox="1"/>
            <p:nvPr/>
          </p:nvSpPr>
          <p:spPr>
            <a:xfrm>
              <a:off x="4465108" y="2562223"/>
              <a:ext cx="686406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C60 (0D)</a:t>
              </a:r>
            </a:p>
          </p:txBody>
        </p:sp>
        <p:sp>
          <p:nvSpPr>
            <p:cNvPr id="33" name="TextBox 32"/>
            <p:cNvSpPr txBox="1"/>
            <p:nvPr/>
          </p:nvSpPr>
          <p:spPr>
            <a:xfrm>
              <a:off x="6239499" y="2560568"/>
              <a:ext cx="102143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(6,0) CNT (1D)</a:t>
              </a:r>
            </a:p>
          </p:txBody>
        </p:sp>
        <p:sp>
          <p:nvSpPr>
            <p:cNvPr id="34" name="TextBox 33"/>
            <p:cNvSpPr txBox="1"/>
            <p:nvPr/>
          </p:nvSpPr>
          <p:spPr>
            <a:xfrm>
              <a:off x="5460920" y="4660547"/>
              <a:ext cx="102944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Graphene (2D)</a:t>
              </a:r>
            </a:p>
          </p:txBody>
        </p:sp>
        <p:sp>
          <p:nvSpPr>
            <p:cNvPr id="35" name="TextBox 34"/>
            <p:cNvSpPr txBox="1"/>
            <p:nvPr/>
          </p:nvSpPr>
          <p:spPr>
            <a:xfrm>
              <a:off x="4809204" y="6422408"/>
              <a:ext cx="94609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ZnFe</a:t>
              </a:r>
              <a:r>
                <a:rPr lang="en-US" sz="1000" baseline="-25000" dirty="0"/>
                <a:t>2</a:t>
              </a:r>
              <a:r>
                <a:rPr lang="en-US" sz="1000" dirty="0"/>
                <a:t>O</a:t>
              </a:r>
              <a:r>
                <a:rPr lang="en-US" sz="1000" baseline="-25000" dirty="0"/>
                <a:t>4</a:t>
              </a:r>
              <a:r>
                <a:rPr lang="en-US" sz="1000" dirty="0"/>
                <a:t> (3D)</a:t>
              </a:r>
              <a:endParaRPr lang="en-US" sz="1000" baseline="-25000" dirty="0"/>
            </a:p>
          </p:txBody>
        </p:sp>
        <p:sp>
          <p:nvSpPr>
            <p:cNvPr id="36" name="TextBox 35"/>
            <p:cNvSpPr txBox="1"/>
            <p:nvPr/>
          </p:nvSpPr>
          <p:spPr>
            <a:xfrm>
              <a:off x="6305115" y="6422407"/>
              <a:ext cx="1063112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TiO</a:t>
              </a:r>
              <a:r>
                <a:rPr lang="en-US" sz="1000" baseline="-25000" dirty="0"/>
                <a:t>2</a:t>
              </a:r>
              <a:r>
                <a:rPr lang="en-US" sz="1000" dirty="0"/>
                <a:t> rutile (3D)</a:t>
              </a:r>
              <a:endParaRPr lang="en-US" sz="1000" baseline="-25000" dirty="0"/>
            </a:p>
          </p:txBody>
        </p:sp>
      </p:grpSp>
      <p:grpSp>
        <p:nvGrpSpPr>
          <p:cNvPr id="4" name="Group 3"/>
          <p:cNvGrpSpPr/>
          <p:nvPr/>
        </p:nvGrpSpPr>
        <p:grpSpPr>
          <a:xfrm>
            <a:off x="8275282" y="1015146"/>
            <a:ext cx="3563230" cy="5653483"/>
            <a:chOff x="8275282" y="1015146"/>
            <a:chExt cx="3563230" cy="5653483"/>
          </a:xfrm>
        </p:grpSpPr>
        <p:pic>
          <p:nvPicPr>
            <p:cNvPr id="16" name="Picture 15"/>
            <p:cNvPicPr>
              <a:picLocks noChangeAspect="1"/>
            </p:cNvPicPr>
            <p:nvPr/>
          </p:nvPicPr>
          <p:blipFill>
            <a:blip r:embed="rId11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8106" y="3011713"/>
              <a:ext cx="1421623" cy="1492857"/>
            </a:xfrm>
            <a:prstGeom prst="rect">
              <a:avLst/>
            </a:prstGeom>
          </p:spPr>
        </p:pic>
        <p:sp>
          <p:nvSpPr>
            <p:cNvPr id="20" name="TextBox 19"/>
            <p:cNvSpPr txBox="1"/>
            <p:nvPr/>
          </p:nvSpPr>
          <p:spPr>
            <a:xfrm>
              <a:off x="9523353" y="1015146"/>
              <a:ext cx="1394934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dirty="0"/>
                <a:t>Interactions</a:t>
              </a:r>
            </a:p>
          </p:txBody>
        </p:sp>
        <p:pic>
          <p:nvPicPr>
            <p:cNvPr id="21" name="Picture 20"/>
            <p:cNvPicPr>
              <a:picLocks noChangeAspect="1"/>
            </p:cNvPicPr>
            <p:nvPr/>
          </p:nvPicPr>
          <p:blipFill>
            <a:blip r:embed="rId12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9005" y="2969688"/>
              <a:ext cx="1509507" cy="1513241"/>
            </a:xfrm>
            <a:prstGeom prst="rect">
              <a:avLst/>
            </a:prstGeom>
          </p:spPr>
        </p:pic>
        <p:pic>
          <p:nvPicPr>
            <p:cNvPr id="22" name="Picture 21"/>
            <p:cNvPicPr>
              <a:picLocks noChangeAspect="1"/>
            </p:cNvPicPr>
            <p:nvPr/>
          </p:nvPicPr>
          <p:blipFill>
            <a:blip r:embed="rId13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13335" y="1589537"/>
              <a:ext cx="1458091" cy="935286"/>
            </a:xfrm>
            <a:prstGeom prst="rect">
              <a:avLst/>
            </a:prstGeom>
          </p:spPr>
        </p:pic>
        <p:pic>
          <p:nvPicPr>
            <p:cNvPr id="25" name="Picture 24"/>
            <p:cNvPicPr>
              <a:picLocks noChangeAspect="1"/>
            </p:cNvPicPr>
            <p:nvPr/>
          </p:nvPicPr>
          <p:blipFill>
            <a:blip r:embed="rId14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10329005" y="1612563"/>
              <a:ext cx="1309235" cy="843125"/>
            </a:xfrm>
            <a:prstGeom prst="rect">
              <a:avLst/>
            </a:prstGeom>
          </p:spPr>
        </p:pic>
        <p:pic>
          <p:nvPicPr>
            <p:cNvPr id="26" name="Picture 25"/>
            <p:cNvPicPr>
              <a:picLocks noChangeAspect="1"/>
            </p:cNvPicPr>
            <p:nvPr/>
          </p:nvPicPr>
          <p:blipFill>
            <a:blip r:embed="rId15" cstate="print"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306013" y="4816525"/>
              <a:ext cx="1602398" cy="1628063"/>
            </a:xfrm>
            <a:prstGeom prst="rect">
              <a:avLst/>
            </a:prstGeom>
          </p:spPr>
        </p:pic>
        <p:sp>
          <p:nvSpPr>
            <p:cNvPr id="37" name="TextBox 36"/>
            <p:cNvSpPr txBox="1"/>
            <p:nvPr/>
          </p:nvSpPr>
          <p:spPr>
            <a:xfrm>
              <a:off x="8682000" y="2568889"/>
              <a:ext cx="984565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PMMA + H</a:t>
              </a:r>
              <a:r>
                <a:rPr lang="en-US" sz="1000" baseline="-25000" dirty="0"/>
                <a:t>2</a:t>
              </a:r>
              <a:r>
                <a:rPr lang="en-US" sz="1000" dirty="0"/>
                <a:t>O</a:t>
              </a:r>
            </a:p>
          </p:txBody>
        </p:sp>
        <p:sp>
          <p:nvSpPr>
            <p:cNvPr id="38" name="TextBox 37"/>
            <p:cNvSpPr txBox="1"/>
            <p:nvPr/>
          </p:nvSpPr>
          <p:spPr>
            <a:xfrm>
              <a:off x="10627543" y="2569706"/>
              <a:ext cx="877163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 err="1"/>
                <a:t>Ch</a:t>
              </a:r>
              <a:r>
                <a:rPr lang="en-US" sz="1000" dirty="0"/>
                <a:t>-based IL</a:t>
              </a:r>
            </a:p>
          </p:txBody>
        </p:sp>
        <p:sp>
          <p:nvSpPr>
            <p:cNvPr id="39" name="TextBox 38"/>
            <p:cNvSpPr txBox="1"/>
            <p:nvPr/>
          </p:nvSpPr>
          <p:spPr>
            <a:xfrm>
              <a:off x="8275282" y="4537437"/>
              <a:ext cx="1750800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Adsorption on TiO</a:t>
              </a:r>
              <a:r>
                <a:rPr lang="en-US" sz="1000" baseline="-25000" dirty="0"/>
                <a:t>2</a:t>
              </a:r>
              <a:r>
                <a:rPr lang="en-US" sz="1000" dirty="0"/>
                <a:t> surface</a:t>
              </a:r>
            </a:p>
          </p:txBody>
        </p:sp>
        <p:sp>
          <p:nvSpPr>
            <p:cNvPr id="40" name="TextBox 39"/>
            <p:cNvSpPr txBox="1"/>
            <p:nvPr/>
          </p:nvSpPr>
          <p:spPr>
            <a:xfrm>
              <a:off x="10609909" y="4539868"/>
              <a:ext cx="912429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PIN in water</a:t>
              </a:r>
            </a:p>
          </p:txBody>
        </p:sp>
        <p:sp>
          <p:nvSpPr>
            <p:cNvPr id="41" name="TextBox 40"/>
            <p:cNvSpPr txBox="1"/>
            <p:nvPr/>
          </p:nvSpPr>
          <p:spPr>
            <a:xfrm>
              <a:off x="9258265" y="6422408"/>
              <a:ext cx="1763624" cy="246221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en-US" sz="1000" dirty="0"/>
                <a:t>Plant extract in </a:t>
              </a:r>
              <a:r>
                <a:rPr lang="en-US" sz="1000" dirty="0" err="1"/>
                <a:t>Ch</a:t>
              </a:r>
              <a:r>
                <a:rPr lang="en-US" sz="1000" dirty="0"/>
                <a:t>-based IL</a:t>
              </a:r>
            </a:p>
          </p:txBody>
        </p:sp>
      </p:grpSp>
      <p:sp>
        <p:nvSpPr>
          <p:cNvPr id="42" name="Title 1"/>
          <p:cNvSpPr>
            <a:spLocks noGrp="1"/>
          </p:cNvSpPr>
          <p:nvPr>
            <p:ph type="title"/>
          </p:nvPr>
        </p:nvSpPr>
        <p:spPr>
          <a:xfrm>
            <a:off x="0" y="76200"/>
            <a:ext cx="12192000" cy="685800"/>
          </a:xfrm>
        </p:spPr>
        <p:txBody>
          <a:bodyPr>
            <a:noAutofit/>
          </a:bodyPr>
          <a:lstStyle/>
          <a:p>
            <a:pPr algn="ctr"/>
            <a:r>
              <a:rPr lang="sr-Latn-RS" sz="3200" dirty="0">
                <a:effectLst/>
              </a:rPr>
              <a:t>What am I doing for living (and for fun)</a:t>
            </a:r>
            <a:endParaRPr lang="en-US" sz="3200" dirty="0">
              <a:effectLst/>
            </a:endParaRPr>
          </a:p>
        </p:txBody>
      </p:sp>
    </p:spTree>
    <p:extLst>
      <p:ext uri="{BB962C8B-B14F-4D97-AF65-F5344CB8AC3E}">
        <p14:creationId xmlns:p14="http://schemas.microsoft.com/office/powerpoint/2010/main" val="255290642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" fill="hold">
                            <p:stCondLst>
                              <p:cond delay="500"/>
                            </p:stCondLst>
                            <p:childTnLst>
                              <p:par>
                                <p:cTn id="10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" fill="hold">
                            <p:stCondLst>
                              <p:cond delay="1000"/>
                            </p:stCondLst>
                            <p:childTnLst>
                              <p:par>
                                <p:cTn id="15" presetID="2" presetClass="entr" presetSubtype="4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7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8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7242" y="238125"/>
            <a:ext cx="3626825" cy="1163111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3"/>
          <a:srcRect t="9583" r="1445" b="5416"/>
          <a:stretch/>
        </p:blipFill>
        <p:spPr>
          <a:xfrm>
            <a:off x="1782693" y="1731862"/>
            <a:ext cx="10409307" cy="504993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4" name="Rectangle 3"/>
          <p:cNvSpPr/>
          <p:nvPr/>
        </p:nvSpPr>
        <p:spPr>
          <a:xfrm>
            <a:off x="4322495" y="695855"/>
            <a:ext cx="3248005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sz="2800" dirty="0">
                <a:solidFill>
                  <a:schemeClr val="tx2">
                    <a:lumMod val="75000"/>
                  </a:schemeClr>
                </a:solidFill>
              </a:rPr>
              <a:t>https://aidasco.org/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4BC58D2E-8CB9-2A57-1D53-271BD7303A91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15334" y="0"/>
            <a:ext cx="2249424" cy="224942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817901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Executive">
  <a:themeElements>
    <a:clrScheme name="Executive">
      <a:dk1>
        <a:sysClr val="windowText" lastClr="000000"/>
      </a:dk1>
      <a:lt1>
        <a:sysClr val="window" lastClr="FFFFFF"/>
      </a:lt1>
      <a:dk2>
        <a:srgbClr val="2F5897"/>
      </a:dk2>
      <a:lt2>
        <a:srgbClr val="E4E9EF"/>
      </a:lt2>
      <a:accent1>
        <a:srgbClr val="6076B4"/>
      </a:accent1>
      <a:accent2>
        <a:srgbClr val="9C5252"/>
      </a:accent2>
      <a:accent3>
        <a:srgbClr val="E68422"/>
      </a:accent3>
      <a:accent4>
        <a:srgbClr val="846648"/>
      </a:accent4>
      <a:accent5>
        <a:srgbClr val="63891F"/>
      </a:accent5>
      <a:accent6>
        <a:srgbClr val="758085"/>
      </a:accent6>
      <a:hlink>
        <a:srgbClr val="3399FF"/>
      </a:hlink>
      <a:folHlink>
        <a:srgbClr val="B2B2B2"/>
      </a:folHlink>
    </a:clrScheme>
    <a:fontScheme name="Executive">
      <a:majorFont>
        <a:latin typeface="Century Gothic"/>
        <a:ea typeface=""/>
        <a:cs typeface=""/>
        <a:font script="Jpan" typeface="HGｺﾞｼｯｸM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Palatino Linotype"/>
        <a:ea typeface=""/>
        <a:cs typeface=""/>
        <a:font script="Jpan" typeface="HGS明朝E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Browalli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Executiv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8575" cap="flat" cmpd="sng" algn="ctr">
          <a:solidFill>
            <a:schemeClr val="phClr"/>
          </a:solidFill>
          <a:prstDash val="solid"/>
        </a:ln>
        <a:ln w="508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50000">
              <a:schemeClr val="phClr">
                <a:tint val="80000"/>
                <a:satMod val="250000"/>
              </a:schemeClr>
            </a:gs>
            <a:gs pos="76000">
              <a:schemeClr val="phClr">
                <a:tint val="90000"/>
                <a:shade val="90000"/>
                <a:satMod val="200000"/>
              </a:schemeClr>
            </a:gs>
            <a:gs pos="92000">
              <a:schemeClr val="phClr">
                <a:tint val="90000"/>
                <a:shade val="70000"/>
                <a:satMod val="250000"/>
              </a:schemeClr>
            </a:gs>
          </a:gsLst>
          <a:path path="circle">
            <a:fillToRect l="50000" t="50000" r="50000" b="50000"/>
          </a:path>
        </a:gradFill>
        <a:blipFill>
          <a:blip xmlns:r="http://schemas.openxmlformats.org/officeDocument/2006/relationships" r:embed="rId1">
            <a:duotone>
              <a:schemeClr val="phClr">
                <a:tint val="95000"/>
              </a:schemeClr>
              <a:schemeClr val="phClr">
                <a:shade val="9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4633</TotalTime>
  <Words>2882</Words>
  <Application>Microsoft Office PowerPoint</Application>
  <PresentationFormat>Widescreen</PresentationFormat>
  <Paragraphs>467</Paragraphs>
  <Slides>75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11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75</vt:i4>
      </vt:variant>
    </vt:vector>
  </HeadingPairs>
  <TitlesOfParts>
    <vt:vector size="87" baseType="lpstr">
      <vt:lpstr>-apple-system</vt:lpstr>
      <vt:lpstr>Aptos</vt:lpstr>
      <vt:lpstr>Aptos Display</vt:lpstr>
      <vt:lpstr>Arial</vt:lpstr>
      <vt:lpstr>Calibri</vt:lpstr>
      <vt:lpstr>Cambria Math</vt:lpstr>
      <vt:lpstr>Century Gothic</vt:lpstr>
      <vt:lpstr>Courier New</vt:lpstr>
      <vt:lpstr>Noto Sans</vt:lpstr>
      <vt:lpstr>Palatino Linotype</vt:lpstr>
      <vt:lpstr>Square721 BT</vt:lpstr>
      <vt:lpstr>Executive</vt:lpstr>
      <vt:lpstr>Digital transition and the impact of AI</vt:lpstr>
      <vt:lpstr>AGENDA</vt:lpstr>
      <vt:lpstr>Introduction</vt:lpstr>
      <vt:lpstr>PowerPoint Presentation</vt:lpstr>
      <vt:lpstr>PowerPoint Presentation</vt:lpstr>
      <vt:lpstr>PowerPoint Presentation</vt:lpstr>
      <vt:lpstr>PowerPoint Presentation</vt:lpstr>
      <vt:lpstr>What am I doing for living (and for fun)</vt:lpstr>
      <vt:lpstr>PowerPoint Presentation</vt:lpstr>
      <vt:lpstr>PowerPoint Presentation</vt:lpstr>
      <vt:lpstr>PowerPoint Presentation</vt:lpstr>
      <vt:lpstr>Why CONNECT matters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Examples of Digital Transition in Computational Materials Science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Tools of atomistica.online 2025</vt:lpstr>
      <vt:lpstr>xtb</vt:lpstr>
      <vt:lpstr>The power of semiempirical methods -MET in explicit solvation-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Ionic liquids generator</vt:lpstr>
      <vt:lpstr>Registration</vt:lpstr>
      <vt:lpstr>Digital transition by </vt:lpstr>
      <vt:lpstr>Meta’s Metaverse Bet: Expensive Vision Uncertain Return</vt:lpstr>
      <vt:lpstr>PowerPoint Presentation</vt:lpstr>
      <vt:lpstr>OMol25 and UMA by Meta FAIR</vt:lpstr>
      <vt:lpstr>META FAIR – One Year Later</vt:lpstr>
      <vt:lpstr>More from META</vt:lpstr>
      <vt:lpstr>Hot Summer of 2025</vt:lpstr>
      <vt:lpstr>PowerPoint Presentation</vt:lpstr>
      <vt:lpstr>Cloud vs. Local</vt:lpstr>
      <vt:lpstr>Cloud vs. local</vt:lpstr>
      <vt:lpstr>The power of local AI</vt:lpstr>
      <vt:lpstr>The power of local AI</vt:lpstr>
      <vt:lpstr>Open vs. Closed LLMs: Where Is the Real Cost?</vt:lpstr>
      <vt:lpstr>PowerPoint Presentation</vt:lpstr>
      <vt:lpstr>PowerPoint Presentation</vt:lpstr>
      <vt:lpstr>Overview of AI companies</vt:lpstr>
      <vt:lpstr>The Role of AI in  Academic Activities</vt:lpstr>
      <vt:lpstr>AI in scientific publishing</vt:lpstr>
      <vt:lpstr>PowerPoint Presentation</vt:lpstr>
      <vt:lpstr>PowerPoint Presentation</vt:lpstr>
      <vt:lpstr>The role of LLMs</vt:lpstr>
      <vt:lpstr>Solving problem with LLM</vt:lpstr>
      <vt:lpstr>“Dead” document</vt:lpstr>
      <vt:lpstr>Common words used by ChatGPT</vt:lpstr>
      <vt:lpstr>Conclusions</vt:lpstr>
      <vt:lpstr>Ideas for  post-CONNECT 2026 period</vt:lpstr>
      <vt:lpstr>Post-CONNECT 2026</vt:lpstr>
      <vt:lpstr>Post-CONNECT 2026</vt:lpstr>
      <vt:lpstr>Post-CONNECT 2026</vt:lpstr>
      <vt:lpstr>PowerPoint Presentation</vt:lpstr>
      <vt:lpstr>Thank you for your attention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SA</dc:creator>
  <cp:lastModifiedBy>SA</cp:lastModifiedBy>
  <cp:revision>233</cp:revision>
  <dcterms:created xsi:type="dcterms:W3CDTF">2023-03-14T08:25:30Z</dcterms:created>
  <dcterms:modified xsi:type="dcterms:W3CDTF">2026-09-01T19:53:38Z</dcterms:modified>
</cp:coreProperties>
</file>