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1"/>
  </p:notesMasterIdLst>
  <p:sldIdLst>
    <p:sldId id="258" r:id="rId2"/>
    <p:sldId id="412" r:id="rId3"/>
    <p:sldId id="407" r:id="rId4"/>
    <p:sldId id="352" r:id="rId5"/>
    <p:sldId id="354" r:id="rId6"/>
    <p:sldId id="355" r:id="rId7"/>
    <p:sldId id="356" r:id="rId8"/>
    <p:sldId id="301" r:id="rId9"/>
    <p:sldId id="353" r:id="rId10"/>
    <p:sldId id="406" r:id="rId11"/>
    <p:sldId id="422" r:id="rId12"/>
    <p:sldId id="415" r:id="rId13"/>
    <p:sldId id="351" r:id="rId14"/>
    <p:sldId id="426" r:id="rId15"/>
    <p:sldId id="428" r:id="rId16"/>
    <p:sldId id="341" r:id="rId17"/>
    <p:sldId id="343" r:id="rId18"/>
    <p:sldId id="404" r:id="rId19"/>
    <p:sldId id="427" r:id="rId20"/>
    <p:sldId id="413" r:id="rId21"/>
    <p:sldId id="414" r:id="rId22"/>
    <p:sldId id="416" r:id="rId23"/>
    <p:sldId id="342" r:id="rId24"/>
    <p:sldId id="345" r:id="rId25"/>
    <p:sldId id="346" r:id="rId26"/>
    <p:sldId id="347" r:id="rId27"/>
    <p:sldId id="348" r:id="rId28"/>
    <p:sldId id="349" r:id="rId29"/>
    <p:sldId id="350" r:id="rId30"/>
    <p:sldId id="373" r:id="rId31"/>
    <p:sldId id="358" r:id="rId32"/>
    <p:sldId id="359" r:id="rId33"/>
    <p:sldId id="370" r:id="rId34"/>
    <p:sldId id="371" r:id="rId35"/>
    <p:sldId id="364" r:id="rId36"/>
    <p:sldId id="365" r:id="rId37"/>
    <p:sldId id="366" r:id="rId38"/>
    <p:sldId id="367" r:id="rId39"/>
    <p:sldId id="374" r:id="rId40"/>
    <p:sldId id="368" r:id="rId41"/>
    <p:sldId id="369" r:id="rId42"/>
    <p:sldId id="360" r:id="rId43"/>
    <p:sldId id="375" r:id="rId44"/>
    <p:sldId id="376" r:id="rId45"/>
    <p:sldId id="377" r:id="rId46"/>
    <p:sldId id="363" r:id="rId47"/>
    <p:sldId id="361" r:id="rId48"/>
    <p:sldId id="381" r:id="rId49"/>
    <p:sldId id="417" r:id="rId50"/>
    <p:sldId id="382" r:id="rId51"/>
    <p:sldId id="384" r:id="rId52"/>
    <p:sldId id="420" r:id="rId53"/>
    <p:sldId id="421" r:id="rId54"/>
    <p:sldId id="385" r:id="rId55"/>
    <p:sldId id="386" r:id="rId56"/>
    <p:sldId id="409" r:id="rId57"/>
    <p:sldId id="378" r:id="rId58"/>
    <p:sldId id="379" r:id="rId59"/>
    <p:sldId id="419" r:id="rId60"/>
    <p:sldId id="408" r:id="rId61"/>
    <p:sldId id="410" r:id="rId62"/>
    <p:sldId id="411" r:id="rId63"/>
    <p:sldId id="424" r:id="rId64"/>
    <p:sldId id="423" r:id="rId65"/>
    <p:sldId id="394" r:id="rId66"/>
    <p:sldId id="396" r:id="rId67"/>
    <p:sldId id="397" r:id="rId68"/>
    <p:sldId id="391" r:id="rId69"/>
    <p:sldId id="392" r:id="rId70"/>
    <p:sldId id="393" r:id="rId71"/>
    <p:sldId id="390" r:id="rId72"/>
    <p:sldId id="425" r:id="rId73"/>
    <p:sldId id="398" r:id="rId74"/>
    <p:sldId id="400" r:id="rId75"/>
    <p:sldId id="401" r:id="rId76"/>
    <p:sldId id="430" r:id="rId77"/>
    <p:sldId id="403" r:id="rId78"/>
    <p:sldId id="402" r:id="rId79"/>
    <p:sldId id="429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EDA1A3D-F7BF-4F9E-9EC8-B70577899EED}">
          <p14:sldIdLst>
            <p14:sldId id="258"/>
            <p14:sldId id="412"/>
            <p14:sldId id="407"/>
            <p14:sldId id="352"/>
            <p14:sldId id="354"/>
            <p14:sldId id="355"/>
            <p14:sldId id="356"/>
            <p14:sldId id="301"/>
            <p14:sldId id="353"/>
            <p14:sldId id="406"/>
            <p14:sldId id="422"/>
            <p14:sldId id="415"/>
            <p14:sldId id="351"/>
            <p14:sldId id="426"/>
            <p14:sldId id="428"/>
            <p14:sldId id="341"/>
            <p14:sldId id="343"/>
            <p14:sldId id="404"/>
            <p14:sldId id="427"/>
            <p14:sldId id="413"/>
            <p14:sldId id="414"/>
            <p14:sldId id="416"/>
            <p14:sldId id="342"/>
            <p14:sldId id="345"/>
            <p14:sldId id="346"/>
            <p14:sldId id="347"/>
            <p14:sldId id="348"/>
            <p14:sldId id="349"/>
            <p14:sldId id="350"/>
            <p14:sldId id="373"/>
            <p14:sldId id="358"/>
            <p14:sldId id="359"/>
            <p14:sldId id="370"/>
            <p14:sldId id="371"/>
            <p14:sldId id="364"/>
            <p14:sldId id="365"/>
            <p14:sldId id="366"/>
            <p14:sldId id="367"/>
            <p14:sldId id="374"/>
            <p14:sldId id="368"/>
            <p14:sldId id="369"/>
            <p14:sldId id="360"/>
            <p14:sldId id="375"/>
            <p14:sldId id="376"/>
            <p14:sldId id="377"/>
            <p14:sldId id="363"/>
            <p14:sldId id="361"/>
            <p14:sldId id="381"/>
            <p14:sldId id="417"/>
            <p14:sldId id="382"/>
            <p14:sldId id="384"/>
            <p14:sldId id="420"/>
            <p14:sldId id="421"/>
            <p14:sldId id="385"/>
            <p14:sldId id="386"/>
            <p14:sldId id="409"/>
            <p14:sldId id="378"/>
            <p14:sldId id="379"/>
            <p14:sldId id="419"/>
            <p14:sldId id="408"/>
            <p14:sldId id="410"/>
            <p14:sldId id="411"/>
            <p14:sldId id="424"/>
            <p14:sldId id="423"/>
            <p14:sldId id="394"/>
            <p14:sldId id="396"/>
            <p14:sldId id="397"/>
            <p14:sldId id="391"/>
            <p14:sldId id="392"/>
            <p14:sldId id="393"/>
            <p14:sldId id="390"/>
            <p14:sldId id="425"/>
            <p14:sldId id="398"/>
            <p14:sldId id="400"/>
            <p14:sldId id="401"/>
            <p14:sldId id="430"/>
            <p14:sldId id="403"/>
            <p14:sldId id="402"/>
            <p14:sldId id="42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7326"/>
    <a:srgbClr val="003104"/>
    <a:srgbClr val="6B866B"/>
    <a:srgbClr val="031551"/>
    <a:srgbClr val="2131FF"/>
    <a:srgbClr val="03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1" autoAdjust="0"/>
    <p:restoredTop sz="87592" autoAdjust="0"/>
  </p:normalViewPr>
  <p:slideViewPr>
    <p:cSldViewPr snapToGrid="0">
      <p:cViewPr>
        <p:scale>
          <a:sx n="66" d="100"/>
          <a:sy n="66" d="100"/>
        </p:scale>
        <p:origin x="499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AF1BD6-EDA5-49EC-A2A8-C18A8C29EBFE}" type="doc">
      <dgm:prSet loTypeId="urn:microsoft.com/office/officeart/2011/layout/ThemePictureAccent" loCatId="picture" qsTypeId="urn:microsoft.com/office/officeart/2005/8/quickstyle/simple5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FB27DD6-DCE1-4529-A625-D104ED64B8EE}">
      <dgm:prSet phldrT="[Text]" phldr="1"/>
      <dgm:spPr/>
      <dgm:t>
        <a:bodyPr/>
        <a:lstStyle/>
        <a:p>
          <a:endParaRPr lang="en-US" dirty="0"/>
        </a:p>
      </dgm:t>
    </dgm:pt>
    <dgm:pt modelId="{4F41D4B0-4F1C-4894-BC60-8C61BE0E943B}" type="parTrans" cxnId="{48E484C2-4344-4E37-A31F-6E5AC43510BF}">
      <dgm:prSet/>
      <dgm:spPr/>
      <dgm:t>
        <a:bodyPr/>
        <a:lstStyle/>
        <a:p>
          <a:endParaRPr lang="en-US"/>
        </a:p>
      </dgm:t>
    </dgm:pt>
    <dgm:pt modelId="{79D94088-12C4-4531-8477-61978128589F}" type="sibTrans" cxnId="{48E484C2-4344-4E37-A31F-6E5AC43510BF}">
      <dgm:prSet/>
      <dgm:spPr/>
      <dgm:t>
        <a:bodyPr/>
        <a:lstStyle/>
        <a:p>
          <a:endParaRPr lang="en-US"/>
        </a:p>
      </dgm:t>
    </dgm:pt>
    <dgm:pt modelId="{509F87FF-10FE-414D-87AF-1D9A612C5B61}">
      <dgm:prSet phldrT="[Text]" phldr="1"/>
      <dgm:spPr/>
      <dgm:t>
        <a:bodyPr/>
        <a:lstStyle/>
        <a:p>
          <a:endParaRPr lang="en-US" dirty="0"/>
        </a:p>
      </dgm:t>
    </dgm:pt>
    <dgm:pt modelId="{66D9D00E-E04D-4ACB-8608-60340909FF88}" type="parTrans" cxnId="{4BDFE030-7A72-4E66-A97E-A2C612FE21CF}">
      <dgm:prSet/>
      <dgm:spPr/>
      <dgm:t>
        <a:bodyPr/>
        <a:lstStyle/>
        <a:p>
          <a:endParaRPr lang="en-US"/>
        </a:p>
      </dgm:t>
    </dgm:pt>
    <dgm:pt modelId="{8BDA0972-3A30-4FBF-92EE-834A027B5F13}" type="sibTrans" cxnId="{4BDFE030-7A72-4E66-A97E-A2C612FE21CF}">
      <dgm:prSet/>
      <dgm:spPr/>
      <dgm:t>
        <a:bodyPr/>
        <a:lstStyle/>
        <a:p>
          <a:endParaRPr lang="en-US"/>
        </a:p>
      </dgm:t>
    </dgm:pt>
    <dgm:pt modelId="{670B63CD-7629-4068-8361-0D0AC8C2C695}">
      <dgm:prSet phldrT="[Text]" phldr="1"/>
      <dgm:spPr/>
      <dgm:t>
        <a:bodyPr/>
        <a:lstStyle/>
        <a:p>
          <a:endParaRPr lang="en-US" dirty="0"/>
        </a:p>
      </dgm:t>
    </dgm:pt>
    <dgm:pt modelId="{06AF02D3-92F7-4CC1-9B07-BCD2BDF775D8}" type="parTrans" cxnId="{3A6B19DA-7E65-4FE3-B92A-A1AB8E7A3DFB}">
      <dgm:prSet/>
      <dgm:spPr/>
      <dgm:t>
        <a:bodyPr/>
        <a:lstStyle/>
        <a:p>
          <a:endParaRPr lang="en-US"/>
        </a:p>
      </dgm:t>
    </dgm:pt>
    <dgm:pt modelId="{2C394140-C9F9-453E-ADC5-55878B9B9756}" type="sibTrans" cxnId="{3A6B19DA-7E65-4FE3-B92A-A1AB8E7A3DFB}">
      <dgm:prSet/>
      <dgm:spPr/>
      <dgm:t>
        <a:bodyPr/>
        <a:lstStyle/>
        <a:p>
          <a:endParaRPr lang="en-US"/>
        </a:p>
      </dgm:t>
    </dgm:pt>
    <dgm:pt modelId="{274DB699-B9FD-4A77-B1F1-0D7EC7A49B6D}">
      <dgm:prSet phldrT="[Text]" phldr="1"/>
      <dgm:spPr/>
      <dgm:t>
        <a:bodyPr/>
        <a:lstStyle/>
        <a:p>
          <a:endParaRPr lang="en-US" dirty="0"/>
        </a:p>
      </dgm:t>
    </dgm:pt>
    <dgm:pt modelId="{75101DA0-C5D4-4D0D-92A1-846240999489}" type="parTrans" cxnId="{A09FE14E-2C44-452D-A6EF-F3B1AAADD144}">
      <dgm:prSet/>
      <dgm:spPr/>
      <dgm:t>
        <a:bodyPr/>
        <a:lstStyle/>
        <a:p>
          <a:endParaRPr lang="en-US"/>
        </a:p>
      </dgm:t>
    </dgm:pt>
    <dgm:pt modelId="{DCBAEDD1-F401-4C2D-BFBB-228210AFA142}" type="sibTrans" cxnId="{A09FE14E-2C44-452D-A6EF-F3B1AAADD144}">
      <dgm:prSet/>
      <dgm:spPr/>
      <dgm:t>
        <a:bodyPr/>
        <a:lstStyle/>
        <a:p>
          <a:endParaRPr lang="en-US"/>
        </a:p>
      </dgm:t>
    </dgm:pt>
    <dgm:pt modelId="{6300EC10-4777-4034-91B0-CB0B24455E88}">
      <dgm:prSet phldrT="[Text]" phldr="1"/>
      <dgm:spPr/>
      <dgm:t>
        <a:bodyPr/>
        <a:lstStyle/>
        <a:p>
          <a:endParaRPr lang="en-US" dirty="0"/>
        </a:p>
      </dgm:t>
    </dgm:pt>
    <dgm:pt modelId="{EACCD9E8-8EA7-43DF-B240-72D4E36304A9}" type="parTrans" cxnId="{7CB88720-CF27-4771-97D9-320AEE39B940}">
      <dgm:prSet/>
      <dgm:spPr/>
      <dgm:t>
        <a:bodyPr/>
        <a:lstStyle/>
        <a:p>
          <a:endParaRPr lang="en-US"/>
        </a:p>
      </dgm:t>
    </dgm:pt>
    <dgm:pt modelId="{A8A42B88-2D0D-4658-BC1F-E799A23254D0}" type="sibTrans" cxnId="{7CB88720-CF27-4771-97D9-320AEE39B940}">
      <dgm:prSet/>
      <dgm:spPr/>
      <dgm:t>
        <a:bodyPr/>
        <a:lstStyle/>
        <a:p>
          <a:endParaRPr lang="en-US"/>
        </a:p>
      </dgm:t>
    </dgm:pt>
    <dgm:pt modelId="{076C17D1-14E8-42B1-A89C-78B154D9BE19}">
      <dgm:prSet phldrT="[Text]" phldr="1"/>
      <dgm:spPr/>
      <dgm:t>
        <a:bodyPr/>
        <a:lstStyle/>
        <a:p>
          <a:endParaRPr lang="en-US" dirty="0"/>
        </a:p>
      </dgm:t>
    </dgm:pt>
    <dgm:pt modelId="{5B3B2AFA-BF45-4FC0-A9C5-60A9F8C5D7AF}" type="parTrans" cxnId="{2A8888F5-5AC5-4F74-B603-E037D06DC8F2}">
      <dgm:prSet/>
      <dgm:spPr/>
      <dgm:t>
        <a:bodyPr/>
        <a:lstStyle/>
        <a:p>
          <a:endParaRPr lang="en-US"/>
        </a:p>
      </dgm:t>
    </dgm:pt>
    <dgm:pt modelId="{B7198850-3FB3-4CCF-AEC8-D2BFF34D5C7A}" type="sibTrans" cxnId="{2A8888F5-5AC5-4F74-B603-E037D06DC8F2}">
      <dgm:prSet/>
      <dgm:spPr/>
      <dgm:t>
        <a:bodyPr/>
        <a:lstStyle/>
        <a:p>
          <a:endParaRPr lang="en-US"/>
        </a:p>
      </dgm:t>
    </dgm:pt>
    <dgm:pt modelId="{D2A2BAD9-65AA-44D0-83CB-5C454D53207D}">
      <dgm:prSet phldrT="[Text]" phldr="1"/>
      <dgm:spPr/>
      <dgm:t>
        <a:bodyPr/>
        <a:lstStyle/>
        <a:p>
          <a:endParaRPr lang="en-US"/>
        </a:p>
      </dgm:t>
    </dgm:pt>
    <dgm:pt modelId="{AE097353-BE62-480E-9FE7-F1312A1E1A26}" type="parTrans" cxnId="{78A87F30-0450-499D-8FF5-B093CF4B9DF8}">
      <dgm:prSet/>
      <dgm:spPr/>
      <dgm:t>
        <a:bodyPr/>
        <a:lstStyle/>
        <a:p>
          <a:endParaRPr lang="en-US"/>
        </a:p>
      </dgm:t>
    </dgm:pt>
    <dgm:pt modelId="{02455156-E5E3-4BC4-BAED-B59FBB0CFAB5}" type="sibTrans" cxnId="{78A87F30-0450-499D-8FF5-B093CF4B9DF8}">
      <dgm:prSet/>
      <dgm:spPr/>
      <dgm:t>
        <a:bodyPr/>
        <a:lstStyle/>
        <a:p>
          <a:endParaRPr lang="en-US"/>
        </a:p>
      </dgm:t>
    </dgm:pt>
    <dgm:pt modelId="{F43CC951-6E2B-4AA0-A078-1F2F2FB7A33E}">
      <dgm:prSet phldrT="[Text]" phldr="1"/>
      <dgm:spPr/>
      <dgm:t>
        <a:bodyPr/>
        <a:lstStyle/>
        <a:p>
          <a:endParaRPr lang="en-US"/>
        </a:p>
      </dgm:t>
    </dgm:pt>
    <dgm:pt modelId="{061AF88D-13EC-493B-A05C-AECC2031513B}" type="parTrans" cxnId="{26C6C5D5-86BB-448A-BC03-00E593857AB8}">
      <dgm:prSet/>
      <dgm:spPr/>
      <dgm:t>
        <a:bodyPr/>
        <a:lstStyle/>
        <a:p>
          <a:endParaRPr lang="en-US"/>
        </a:p>
      </dgm:t>
    </dgm:pt>
    <dgm:pt modelId="{D49E03E2-A15B-471C-AA0E-01962F3A647D}" type="sibTrans" cxnId="{26C6C5D5-86BB-448A-BC03-00E593857AB8}">
      <dgm:prSet/>
      <dgm:spPr/>
      <dgm:t>
        <a:bodyPr/>
        <a:lstStyle/>
        <a:p>
          <a:endParaRPr lang="en-US"/>
        </a:p>
      </dgm:t>
    </dgm:pt>
    <dgm:pt modelId="{762EA82E-2E6C-4D07-AE5C-BE6E2C27F85B}">
      <dgm:prSet phldrT="[Text]" phldr="1"/>
      <dgm:spPr/>
      <dgm:t>
        <a:bodyPr/>
        <a:lstStyle/>
        <a:p>
          <a:endParaRPr lang="en-US"/>
        </a:p>
      </dgm:t>
    </dgm:pt>
    <dgm:pt modelId="{D93100A5-9B53-4403-930B-622CB52831BD}" type="parTrans" cxnId="{D4A5C612-5C4B-47F8-9018-FD77B8DB7783}">
      <dgm:prSet/>
      <dgm:spPr/>
      <dgm:t>
        <a:bodyPr/>
        <a:lstStyle/>
        <a:p>
          <a:endParaRPr lang="en-US"/>
        </a:p>
      </dgm:t>
    </dgm:pt>
    <dgm:pt modelId="{EF81E1F6-244C-4559-ABA3-177C89A47D0B}" type="sibTrans" cxnId="{D4A5C612-5C4B-47F8-9018-FD77B8DB7783}">
      <dgm:prSet/>
      <dgm:spPr/>
      <dgm:t>
        <a:bodyPr/>
        <a:lstStyle/>
        <a:p>
          <a:endParaRPr lang="en-US"/>
        </a:p>
      </dgm:t>
    </dgm:pt>
    <dgm:pt modelId="{1585012D-4575-455C-B017-126DCE88AFD9}">
      <dgm:prSet phldrT="[Text]" phldr="1"/>
      <dgm:spPr/>
      <dgm:t>
        <a:bodyPr/>
        <a:lstStyle/>
        <a:p>
          <a:endParaRPr lang="en-US" dirty="0"/>
        </a:p>
      </dgm:t>
    </dgm:pt>
    <dgm:pt modelId="{631BB46D-2B9D-46FC-9E63-49EDD2445302}" type="parTrans" cxnId="{87808943-CA65-4276-A17B-8069FAAC2F00}">
      <dgm:prSet/>
      <dgm:spPr/>
      <dgm:t>
        <a:bodyPr/>
        <a:lstStyle/>
        <a:p>
          <a:endParaRPr lang="en-US"/>
        </a:p>
      </dgm:t>
    </dgm:pt>
    <dgm:pt modelId="{2544A41D-9081-4411-B4C0-0614CF846AC4}" type="sibTrans" cxnId="{87808943-CA65-4276-A17B-8069FAAC2F00}">
      <dgm:prSet/>
      <dgm:spPr/>
      <dgm:t>
        <a:bodyPr/>
        <a:lstStyle/>
        <a:p>
          <a:endParaRPr lang="en-US"/>
        </a:p>
      </dgm:t>
    </dgm:pt>
    <dgm:pt modelId="{8A95F00D-AFA3-47BA-9CB2-FCC3E883591D}">
      <dgm:prSet phldrT="[Text]" phldr="1"/>
      <dgm:spPr/>
      <dgm:t>
        <a:bodyPr/>
        <a:lstStyle/>
        <a:p>
          <a:endParaRPr lang="en-US" dirty="0"/>
        </a:p>
      </dgm:t>
    </dgm:pt>
    <dgm:pt modelId="{ABF7C526-D4B5-45E9-9AD7-E480C8605EB4}" type="parTrans" cxnId="{866261E6-B2B2-4778-AD1B-2213B33A5A02}">
      <dgm:prSet/>
      <dgm:spPr/>
      <dgm:t>
        <a:bodyPr/>
        <a:lstStyle/>
        <a:p>
          <a:endParaRPr lang="en-US"/>
        </a:p>
      </dgm:t>
    </dgm:pt>
    <dgm:pt modelId="{90B686DA-F536-410A-A9F1-92E9327FF8F4}" type="sibTrans" cxnId="{866261E6-B2B2-4778-AD1B-2213B33A5A02}">
      <dgm:prSet/>
      <dgm:spPr/>
      <dgm:t>
        <a:bodyPr/>
        <a:lstStyle/>
        <a:p>
          <a:endParaRPr lang="en-US"/>
        </a:p>
      </dgm:t>
    </dgm:pt>
    <dgm:pt modelId="{FCB4676C-993F-4A18-9EDB-383515ACD993}" type="pres">
      <dgm:prSet presAssocID="{58AF1BD6-EDA5-49EC-A2A8-C18A8C29EBFE}" presName="Name0" presStyleCnt="0">
        <dgm:presLayoutVars>
          <dgm:chMax val="6"/>
          <dgm:chPref val="6"/>
          <dgm:dir/>
        </dgm:presLayoutVars>
      </dgm:prSet>
      <dgm:spPr/>
    </dgm:pt>
    <dgm:pt modelId="{7BFB7D9D-99BD-4C01-9585-D31417DFEA55}" type="pres">
      <dgm:prSet presAssocID="{9FB27DD6-DCE1-4529-A625-D104ED64B8EE}" presName="Image1" presStyleCnt="0"/>
      <dgm:spPr/>
    </dgm:pt>
    <dgm:pt modelId="{59D9D430-B602-4EAF-9E65-448B3F4AF812}" type="pres">
      <dgm:prSet presAssocID="{9FB27DD6-DCE1-4529-A625-D104ED64B8EE}" presName="Image" presStyleLbl="alignImgPlace1" presStyleIdx="0" presStyleCnt="6" custLinFactNeighborX="-51085" custLinFactNeighborY="-8212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88B25AE4-A18D-4268-A4AF-8C2CF7233FDA}" type="pres">
      <dgm:prSet presAssocID="{9FB27DD6-DCE1-4529-A625-D104ED64B8EE}" presName="Accent1" presStyleCnt="0"/>
      <dgm:spPr/>
    </dgm:pt>
    <dgm:pt modelId="{E4F50D54-1252-4489-935A-E3DB20C6A89C}" type="pres">
      <dgm:prSet presAssocID="{9FB27DD6-DCE1-4529-A625-D104ED64B8EE}" presName="Accent" presStyleLbl="parChTrans1D1" presStyleIdx="0" presStyleCnt="6"/>
      <dgm:spPr/>
    </dgm:pt>
    <dgm:pt modelId="{C52B62B2-D30C-4869-9730-1BEC59AD571F}" type="pres">
      <dgm:prSet presAssocID="{9FB27DD6-DCE1-4529-A625-D104ED64B8EE}" presName="Text1" presStyleLbl="alignImgPlace1" presStyleIdx="0" presStyleCnt="6">
        <dgm:presLayoutVars>
          <dgm:chMax val="0"/>
          <dgm:chPref val="0"/>
          <dgm:bulletEnabled val="1"/>
        </dgm:presLayoutVars>
      </dgm:prSet>
      <dgm:spPr/>
    </dgm:pt>
    <dgm:pt modelId="{BF4852BB-D08C-45FA-9E7E-970D38C4AAB5}" type="pres">
      <dgm:prSet presAssocID="{509F87FF-10FE-414D-87AF-1D9A612C5B61}" presName="Image2" presStyleCnt="0"/>
      <dgm:spPr/>
    </dgm:pt>
    <dgm:pt modelId="{33A08FE9-4DBE-4237-9CE5-1B534E8E7786}" type="pres">
      <dgm:prSet presAssocID="{509F87FF-10FE-414D-87AF-1D9A612C5B61}" presName="Image" presStyleLbl="alignImgPlace1" presStyleIdx="1" presStyleCnt="6" custScaleX="217256" custScaleY="153050" custLinFactX="26177" custLinFactNeighborX="100000" custLinFactNeighborY="560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ED9A3EB1-AF0C-4C58-81E0-17CC5B92FB4D}" type="pres">
      <dgm:prSet presAssocID="{509F87FF-10FE-414D-87AF-1D9A612C5B61}" presName="Accent2" presStyleCnt="0"/>
      <dgm:spPr/>
    </dgm:pt>
    <dgm:pt modelId="{59339180-666C-4177-9EFC-EB378326857C}" type="pres">
      <dgm:prSet presAssocID="{509F87FF-10FE-414D-87AF-1D9A612C5B61}" presName="Accent" presStyleLbl="parChTrans1D1" presStyleIdx="1" presStyleCnt="6" custFlipHor="1" custScaleX="217331" custScaleY="132461" custLinFactX="42148" custLinFactNeighborX="100000" custLinFactNeighborY="-9393"/>
      <dgm:spPr/>
    </dgm:pt>
    <dgm:pt modelId="{36F96D90-705B-4B94-915E-307B4262B429}" type="pres">
      <dgm:prSet presAssocID="{509F87FF-10FE-414D-87AF-1D9A612C5B61}" presName="Text2" presStyleLbl="alignImgPlace1" presStyleIdx="1" presStyleCnt="6">
        <dgm:presLayoutVars>
          <dgm:chMax val="0"/>
          <dgm:chPref val="0"/>
          <dgm:bulletEnabled val="1"/>
        </dgm:presLayoutVars>
      </dgm:prSet>
      <dgm:spPr/>
    </dgm:pt>
    <dgm:pt modelId="{75D6DF97-52FB-4242-BF95-9FBFEB871970}" type="pres">
      <dgm:prSet presAssocID="{670B63CD-7629-4068-8361-0D0AC8C2C695}" presName="Image3" presStyleCnt="0"/>
      <dgm:spPr/>
    </dgm:pt>
    <dgm:pt modelId="{3F3C3012-1EE0-4A7E-A1AA-4C4D1F4BF525}" type="pres">
      <dgm:prSet presAssocID="{670B63CD-7629-4068-8361-0D0AC8C2C695}" presName="Image" presStyleLbl="alignImgPlace1" presStyleIdx="2" presStyleCnt="6" custScaleX="150831" custScaleY="163577" custLinFactNeighborX="20297" custLinFactNeighborY="-2148"/>
      <dgm:spPr/>
    </dgm:pt>
    <dgm:pt modelId="{F83D40CE-3565-45F9-B6EB-A6C32C8C410F}" type="pres">
      <dgm:prSet presAssocID="{670B63CD-7629-4068-8361-0D0AC8C2C695}" presName="Accent3" presStyleCnt="0"/>
      <dgm:spPr/>
    </dgm:pt>
    <dgm:pt modelId="{9C4D73D5-5D55-4292-8448-980BA1832995}" type="pres">
      <dgm:prSet presAssocID="{670B63CD-7629-4068-8361-0D0AC8C2C695}" presName="Accent" presStyleLbl="parChTrans1D1" presStyleIdx="2" presStyleCnt="6" custScaleX="174008" custScaleY="197704"/>
      <dgm:spPr/>
    </dgm:pt>
    <dgm:pt modelId="{0F892D37-B690-4D29-B526-9329362040C6}" type="pres">
      <dgm:prSet presAssocID="{670B63CD-7629-4068-8361-0D0AC8C2C695}" presName="Text3" presStyleLbl="alignImgPlace1" presStyleIdx="2" presStyleCnt="6">
        <dgm:presLayoutVars>
          <dgm:chMax val="0"/>
          <dgm:chPref val="0"/>
          <dgm:bulletEnabled val="1"/>
        </dgm:presLayoutVars>
      </dgm:prSet>
      <dgm:spPr/>
    </dgm:pt>
    <dgm:pt modelId="{ED319FA6-640F-4C28-B3DD-1835F6684A98}" type="pres">
      <dgm:prSet presAssocID="{274DB699-B9FD-4A77-B1F1-0D7EC7A49B6D}" presName="Image4" presStyleCnt="0"/>
      <dgm:spPr/>
    </dgm:pt>
    <dgm:pt modelId="{BF5C0E65-07E5-40B0-A35C-2B4E91C06C57}" type="pres">
      <dgm:prSet presAssocID="{274DB699-B9FD-4A77-B1F1-0D7EC7A49B6D}" presName="Image" presStyleLbl="alignImgPlace1" presStyleIdx="3" presStyleCnt="6" custScaleX="209628" custScaleY="163467" custLinFactNeighborX="-17272" custLinFactNeighborY="8656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013D2E84-ED95-49E7-9EC2-1E6F89E02F4A}" type="pres">
      <dgm:prSet presAssocID="{274DB699-B9FD-4A77-B1F1-0D7EC7A49B6D}" presName="Accent4" presStyleCnt="0"/>
      <dgm:spPr/>
    </dgm:pt>
    <dgm:pt modelId="{C25EB3C8-70DA-45A8-A3B9-47F6AA4AA42A}" type="pres">
      <dgm:prSet presAssocID="{274DB699-B9FD-4A77-B1F1-0D7EC7A49B6D}" presName="Accent" presStyleLbl="parChTrans1D1" presStyleIdx="3" presStyleCnt="6" custScaleX="286805" custScaleY="224519" custLinFactY="2888" custLinFactNeighborX="-26293" custLinFactNeighborY="100000"/>
      <dgm:spPr/>
    </dgm:pt>
    <dgm:pt modelId="{7B63E4AF-687D-47F9-AB4F-18D34947B515}" type="pres">
      <dgm:prSet presAssocID="{274DB699-B9FD-4A77-B1F1-0D7EC7A49B6D}" presName="Text4" presStyleLbl="alignImgPlace1" presStyleIdx="3" presStyleCnt="6">
        <dgm:presLayoutVars>
          <dgm:chMax val="0"/>
          <dgm:chPref val="0"/>
          <dgm:bulletEnabled val="1"/>
        </dgm:presLayoutVars>
      </dgm:prSet>
      <dgm:spPr/>
    </dgm:pt>
    <dgm:pt modelId="{1F129AF4-29A5-4A7E-BBFB-306C54410C76}" type="pres">
      <dgm:prSet presAssocID="{6300EC10-4777-4034-91B0-CB0B24455E88}" presName="Image5" presStyleCnt="0"/>
      <dgm:spPr/>
    </dgm:pt>
    <dgm:pt modelId="{6C1FAACE-C681-4E5B-A85C-F3DFA26CC517}" type="pres">
      <dgm:prSet presAssocID="{6300EC10-4777-4034-91B0-CB0B24455E88}" presName="Image" presStyleLbl="alignImgPlace1" presStyleIdx="4" presStyleCnt="6" custScaleX="198823" custScaleY="12618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6CE5CDF-613A-4348-A5DE-CD27B6C31B2B}" type="pres">
      <dgm:prSet presAssocID="{6300EC10-4777-4034-91B0-CB0B24455E88}" presName="Accent5" presStyleCnt="0"/>
      <dgm:spPr/>
    </dgm:pt>
    <dgm:pt modelId="{BF81A3D7-3F86-4D5F-B17F-7E63FD357279}" type="pres">
      <dgm:prSet presAssocID="{6300EC10-4777-4034-91B0-CB0B24455E88}" presName="Accent" presStyleLbl="parChTrans1D1" presStyleIdx="4" presStyleCnt="6" custScaleX="195425" custLinFactNeighborX="-7835" custLinFactNeighborY="9009"/>
      <dgm:spPr/>
    </dgm:pt>
    <dgm:pt modelId="{301CE98C-5A2A-4753-8E7A-1C3FEA954431}" type="pres">
      <dgm:prSet presAssocID="{6300EC10-4777-4034-91B0-CB0B24455E88}" presName="Text5" presStyleLbl="alignImgPlace1" presStyleIdx="4" presStyleCnt="6">
        <dgm:presLayoutVars>
          <dgm:chMax val="0"/>
          <dgm:chPref val="0"/>
          <dgm:bulletEnabled val="1"/>
        </dgm:presLayoutVars>
      </dgm:prSet>
      <dgm:spPr/>
    </dgm:pt>
    <dgm:pt modelId="{21E810A3-6A9D-4820-A9F9-D9C08A932E77}" type="pres">
      <dgm:prSet presAssocID="{076C17D1-14E8-42B1-A89C-78B154D9BE19}" presName="Image6" presStyleCnt="0"/>
      <dgm:spPr/>
    </dgm:pt>
    <dgm:pt modelId="{30552D68-E826-4197-9C6E-69A1FF65C234}" type="pres">
      <dgm:prSet presAssocID="{076C17D1-14E8-42B1-A89C-78B154D9BE19}" presName="Image" presStyleLbl="alignImgPlace1" presStyleIdx="5" presStyleCnt="6" custScaleX="229418" custScaleY="224471" custLinFactY="-91280" custLinFactNeighborX="70478" custLinFactNeighborY="-100000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</dgm:pt>
    <dgm:pt modelId="{33434AF2-3B25-46B6-80FD-645CCEF2BF01}" type="pres">
      <dgm:prSet presAssocID="{076C17D1-14E8-42B1-A89C-78B154D9BE19}" presName="Accent6" presStyleCnt="0"/>
      <dgm:spPr/>
    </dgm:pt>
    <dgm:pt modelId="{BB489743-4CE8-465F-BDFB-8A8926EEF9C1}" type="pres">
      <dgm:prSet presAssocID="{076C17D1-14E8-42B1-A89C-78B154D9BE19}" presName="Accent" presStyleLbl="parChTrans1D1" presStyleIdx="5" presStyleCnt="6" custScaleX="276729" custScaleY="292772" custLinFactY="-100000" custLinFactNeighborX="86839" custLinFactNeighborY="-138454"/>
      <dgm:spPr/>
    </dgm:pt>
    <dgm:pt modelId="{C357D765-3775-442F-8975-06FC5C5BBF07}" type="pres">
      <dgm:prSet presAssocID="{076C17D1-14E8-42B1-A89C-78B154D9BE19}" presName="Text6" presStyleLbl="alignImgPlac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4A5C612-5C4B-47F8-9018-FD77B8DB7783}" srcId="{58AF1BD6-EDA5-49EC-A2A8-C18A8C29EBFE}" destId="{762EA82E-2E6C-4D07-AE5C-BE6E2C27F85B}" srcOrd="8" destOrd="0" parTransId="{D93100A5-9B53-4403-930B-622CB52831BD}" sibTransId="{EF81E1F6-244C-4559-ABA3-177C89A47D0B}"/>
    <dgm:cxn modelId="{7CB88720-CF27-4771-97D9-320AEE39B940}" srcId="{58AF1BD6-EDA5-49EC-A2A8-C18A8C29EBFE}" destId="{6300EC10-4777-4034-91B0-CB0B24455E88}" srcOrd="4" destOrd="0" parTransId="{EACCD9E8-8EA7-43DF-B240-72D4E36304A9}" sibTransId="{A8A42B88-2D0D-4658-BC1F-E799A23254D0}"/>
    <dgm:cxn modelId="{13BB0425-EA49-4A25-8453-60F84137CAC8}" type="presOf" srcId="{6300EC10-4777-4034-91B0-CB0B24455E88}" destId="{301CE98C-5A2A-4753-8E7A-1C3FEA954431}" srcOrd="0" destOrd="0" presId="urn:microsoft.com/office/officeart/2011/layout/ThemePictureAccent"/>
    <dgm:cxn modelId="{78A87F30-0450-499D-8FF5-B093CF4B9DF8}" srcId="{58AF1BD6-EDA5-49EC-A2A8-C18A8C29EBFE}" destId="{D2A2BAD9-65AA-44D0-83CB-5C454D53207D}" srcOrd="6" destOrd="0" parTransId="{AE097353-BE62-480E-9FE7-F1312A1E1A26}" sibTransId="{02455156-E5E3-4BC4-BAED-B59FBB0CFAB5}"/>
    <dgm:cxn modelId="{4BDFE030-7A72-4E66-A97E-A2C612FE21CF}" srcId="{58AF1BD6-EDA5-49EC-A2A8-C18A8C29EBFE}" destId="{509F87FF-10FE-414D-87AF-1D9A612C5B61}" srcOrd="1" destOrd="0" parTransId="{66D9D00E-E04D-4ACB-8608-60340909FF88}" sibTransId="{8BDA0972-3A30-4FBF-92EE-834A027B5F13}"/>
    <dgm:cxn modelId="{134BB842-3A65-4FEE-91E5-B76706A778DC}" type="presOf" srcId="{509F87FF-10FE-414D-87AF-1D9A612C5B61}" destId="{36F96D90-705B-4B94-915E-307B4262B429}" srcOrd="0" destOrd="0" presId="urn:microsoft.com/office/officeart/2011/layout/ThemePictureAccent"/>
    <dgm:cxn modelId="{87808943-CA65-4276-A17B-8069FAAC2F00}" srcId="{58AF1BD6-EDA5-49EC-A2A8-C18A8C29EBFE}" destId="{1585012D-4575-455C-B017-126DCE88AFD9}" srcOrd="9" destOrd="0" parTransId="{631BB46D-2B9D-46FC-9E63-49EDD2445302}" sibTransId="{2544A41D-9081-4411-B4C0-0614CF846AC4}"/>
    <dgm:cxn modelId="{A09FE14E-2C44-452D-A6EF-F3B1AAADD144}" srcId="{58AF1BD6-EDA5-49EC-A2A8-C18A8C29EBFE}" destId="{274DB699-B9FD-4A77-B1F1-0D7EC7A49B6D}" srcOrd="3" destOrd="0" parTransId="{75101DA0-C5D4-4D0D-92A1-846240999489}" sibTransId="{DCBAEDD1-F401-4C2D-BFBB-228210AFA142}"/>
    <dgm:cxn modelId="{C6A09795-AB58-4F0F-A477-7FE88DFF1294}" type="presOf" srcId="{076C17D1-14E8-42B1-A89C-78B154D9BE19}" destId="{C357D765-3775-442F-8975-06FC5C5BBF07}" srcOrd="0" destOrd="0" presId="urn:microsoft.com/office/officeart/2011/layout/ThemePictureAccent"/>
    <dgm:cxn modelId="{C19D1BA5-AA4A-41AC-B7A5-66DF2A49ABCD}" type="presOf" srcId="{274DB699-B9FD-4A77-B1F1-0D7EC7A49B6D}" destId="{7B63E4AF-687D-47F9-AB4F-18D34947B515}" srcOrd="0" destOrd="0" presId="urn:microsoft.com/office/officeart/2011/layout/ThemePictureAccent"/>
    <dgm:cxn modelId="{48E484C2-4344-4E37-A31F-6E5AC43510BF}" srcId="{58AF1BD6-EDA5-49EC-A2A8-C18A8C29EBFE}" destId="{9FB27DD6-DCE1-4529-A625-D104ED64B8EE}" srcOrd="0" destOrd="0" parTransId="{4F41D4B0-4F1C-4894-BC60-8C61BE0E943B}" sibTransId="{79D94088-12C4-4531-8477-61978128589F}"/>
    <dgm:cxn modelId="{26C6C5D5-86BB-448A-BC03-00E593857AB8}" srcId="{58AF1BD6-EDA5-49EC-A2A8-C18A8C29EBFE}" destId="{F43CC951-6E2B-4AA0-A078-1F2F2FB7A33E}" srcOrd="7" destOrd="0" parTransId="{061AF88D-13EC-493B-A05C-AECC2031513B}" sibTransId="{D49E03E2-A15B-471C-AA0E-01962F3A647D}"/>
    <dgm:cxn modelId="{D73215D7-82ED-4FE0-855B-F7CE81AF30F9}" type="presOf" srcId="{58AF1BD6-EDA5-49EC-A2A8-C18A8C29EBFE}" destId="{FCB4676C-993F-4A18-9EDB-383515ACD993}" srcOrd="0" destOrd="0" presId="urn:microsoft.com/office/officeart/2011/layout/ThemePictureAccent"/>
    <dgm:cxn modelId="{3A6B19DA-7E65-4FE3-B92A-A1AB8E7A3DFB}" srcId="{58AF1BD6-EDA5-49EC-A2A8-C18A8C29EBFE}" destId="{670B63CD-7629-4068-8361-0D0AC8C2C695}" srcOrd="2" destOrd="0" parTransId="{06AF02D3-92F7-4CC1-9B07-BCD2BDF775D8}" sibTransId="{2C394140-C9F9-453E-ADC5-55878B9B9756}"/>
    <dgm:cxn modelId="{8379A4E3-88B5-4CF6-A561-545C17281FE5}" type="presOf" srcId="{9FB27DD6-DCE1-4529-A625-D104ED64B8EE}" destId="{C52B62B2-D30C-4869-9730-1BEC59AD571F}" srcOrd="0" destOrd="0" presId="urn:microsoft.com/office/officeart/2011/layout/ThemePictureAccent"/>
    <dgm:cxn modelId="{866261E6-B2B2-4778-AD1B-2213B33A5A02}" srcId="{58AF1BD6-EDA5-49EC-A2A8-C18A8C29EBFE}" destId="{8A95F00D-AFA3-47BA-9CB2-FCC3E883591D}" srcOrd="10" destOrd="0" parTransId="{ABF7C526-D4B5-45E9-9AD7-E480C8605EB4}" sibTransId="{90B686DA-F536-410A-A9F1-92E9327FF8F4}"/>
    <dgm:cxn modelId="{2A8888F5-5AC5-4F74-B603-E037D06DC8F2}" srcId="{58AF1BD6-EDA5-49EC-A2A8-C18A8C29EBFE}" destId="{076C17D1-14E8-42B1-A89C-78B154D9BE19}" srcOrd="5" destOrd="0" parTransId="{5B3B2AFA-BF45-4FC0-A9C5-60A9F8C5D7AF}" sibTransId="{B7198850-3FB3-4CCF-AEC8-D2BFF34D5C7A}"/>
    <dgm:cxn modelId="{09F854FF-20E5-4D67-BE56-66A34725F6ED}" type="presOf" srcId="{670B63CD-7629-4068-8361-0D0AC8C2C695}" destId="{0F892D37-B690-4D29-B526-9329362040C6}" srcOrd="0" destOrd="0" presId="urn:microsoft.com/office/officeart/2011/layout/ThemePictureAccent"/>
    <dgm:cxn modelId="{43B4C956-9570-4045-AB45-93B973A5E36C}" type="presParOf" srcId="{FCB4676C-993F-4A18-9EDB-383515ACD993}" destId="{7BFB7D9D-99BD-4C01-9585-D31417DFEA55}" srcOrd="0" destOrd="0" presId="urn:microsoft.com/office/officeart/2011/layout/ThemePictureAccent"/>
    <dgm:cxn modelId="{EF6B2693-3C42-4F34-84C9-5F35B4B1F83B}" type="presParOf" srcId="{7BFB7D9D-99BD-4C01-9585-D31417DFEA55}" destId="{59D9D430-B602-4EAF-9E65-448B3F4AF812}" srcOrd="0" destOrd="0" presId="urn:microsoft.com/office/officeart/2011/layout/ThemePictureAccent"/>
    <dgm:cxn modelId="{3C0BFDF6-D853-4CBD-8768-DFD348F34371}" type="presParOf" srcId="{FCB4676C-993F-4A18-9EDB-383515ACD993}" destId="{88B25AE4-A18D-4268-A4AF-8C2CF7233FDA}" srcOrd="1" destOrd="0" presId="urn:microsoft.com/office/officeart/2011/layout/ThemePictureAccent"/>
    <dgm:cxn modelId="{6C21B2D4-99D7-4E62-8DF6-269F425AE478}" type="presParOf" srcId="{88B25AE4-A18D-4268-A4AF-8C2CF7233FDA}" destId="{E4F50D54-1252-4489-935A-E3DB20C6A89C}" srcOrd="0" destOrd="0" presId="urn:microsoft.com/office/officeart/2011/layout/ThemePictureAccent"/>
    <dgm:cxn modelId="{C837C95B-E278-4ABD-9079-8AD3802E311C}" type="presParOf" srcId="{FCB4676C-993F-4A18-9EDB-383515ACD993}" destId="{C52B62B2-D30C-4869-9730-1BEC59AD571F}" srcOrd="2" destOrd="0" presId="urn:microsoft.com/office/officeart/2011/layout/ThemePictureAccent"/>
    <dgm:cxn modelId="{00AE74C7-7540-4F30-9B39-ECF66924975A}" type="presParOf" srcId="{FCB4676C-993F-4A18-9EDB-383515ACD993}" destId="{BF4852BB-D08C-45FA-9E7E-970D38C4AAB5}" srcOrd="3" destOrd="0" presId="urn:microsoft.com/office/officeart/2011/layout/ThemePictureAccent"/>
    <dgm:cxn modelId="{D164F497-5F25-4F77-B479-92D3E1F16062}" type="presParOf" srcId="{BF4852BB-D08C-45FA-9E7E-970D38C4AAB5}" destId="{33A08FE9-4DBE-4237-9CE5-1B534E8E7786}" srcOrd="0" destOrd="0" presId="urn:microsoft.com/office/officeart/2011/layout/ThemePictureAccent"/>
    <dgm:cxn modelId="{E09BCB71-9051-4F9E-9832-D6DE8CA183C6}" type="presParOf" srcId="{FCB4676C-993F-4A18-9EDB-383515ACD993}" destId="{ED9A3EB1-AF0C-4C58-81E0-17CC5B92FB4D}" srcOrd="4" destOrd="0" presId="urn:microsoft.com/office/officeart/2011/layout/ThemePictureAccent"/>
    <dgm:cxn modelId="{EB62F1A0-C581-4D50-B37F-5FB064BD81B0}" type="presParOf" srcId="{ED9A3EB1-AF0C-4C58-81E0-17CC5B92FB4D}" destId="{59339180-666C-4177-9EFC-EB378326857C}" srcOrd="0" destOrd="0" presId="urn:microsoft.com/office/officeart/2011/layout/ThemePictureAccent"/>
    <dgm:cxn modelId="{F1FA8FB6-0734-40EE-A75E-1FE260745BE8}" type="presParOf" srcId="{FCB4676C-993F-4A18-9EDB-383515ACD993}" destId="{36F96D90-705B-4B94-915E-307B4262B429}" srcOrd="5" destOrd="0" presId="urn:microsoft.com/office/officeart/2011/layout/ThemePictureAccent"/>
    <dgm:cxn modelId="{39153827-BC91-41F8-8C00-38C01569C0C6}" type="presParOf" srcId="{FCB4676C-993F-4A18-9EDB-383515ACD993}" destId="{75D6DF97-52FB-4242-BF95-9FBFEB871970}" srcOrd="6" destOrd="0" presId="urn:microsoft.com/office/officeart/2011/layout/ThemePictureAccent"/>
    <dgm:cxn modelId="{5A87A8F5-7D80-47EF-9F3E-2A1B00223DE4}" type="presParOf" srcId="{75D6DF97-52FB-4242-BF95-9FBFEB871970}" destId="{3F3C3012-1EE0-4A7E-A1AA-4C4D1F4BF525}" srcOrd="0" destOrd="0" presId="urn:microsoft.com/office/officeart/2011/layout/ThemePictureAccent"/>
    <dgm:cxn modelId="{9E8E92AB-95BC-43E0-935D-73BC5F8F49AF}" type="presParOf" srcId="{FCB4676C-993F-4A18-9EDB-383515ACD993}" destId="{F83D40CE-3565-45F9-B6EB-A6C32C8C410F}" srcOrd="7" destOrd="0" presId="urn:microsoft.com/office/officeart/2011/layout/ThemePictureAccent"/>
    <dgm:cxn modelId="{5DFDFC47-7383-4C46-AE09-2415BCE2A1BB}" type="presParOf" srcId="{F83D40CE-3565-45F9-B6EB-A6C32C8C410F}" destId="{9C4D73D5-5D55-4292-8448-980BA1832995}" srcOrd="0" destOrd="0" presId="urn:microsoft.com/office/officeart/2011/layout/ThemePictureAccent"/>
    <dgm:cxn modelId="{A19912D9-50C2-4C0F-BB0D-8708A08643BF}" type="presParOf" srcId="{FCB4676C-993F-4A18-9EDB-383515ACD993}" destId="{0F892D37-B690-4D29-B526-9329362040C6}" srcOrd="8" destOrd="0" presId="urn:microsoft.com/office/officeart/2011/layout/ThemePictureAccent"/>
    <dgm:cxn modelId="{82BF5BBC-6E20-45DF-9F3A-C6E7753D684F}" type="presParOf" srcId="{FCB4676C-993F-4A18-9EDB-383515ACD993}" destId="{ED319FA6-640F-4C28-B3DD-1835F6684A98}" srcOrd="9" destOrd="0" presId="urn:microsoft.com/office/officeart/2011/layout/ThemePictureAccent"/>
    <dgm:cxn modelId="{CA5BA311-37A8-4F7C-B69B-2D0421F27536}" type="presParOf" srcId="{ED319FA6-640F-4C28-B3DD-1835F6684A98}" destId="{BF5C0E65-07E5-40B0-A35C-2B4E91C06C57}" srcOrd="0" destOrd="0" presId="urn:microsoft.com/office/officeart/2011/layout/ThemePictureAccent"/>
    <dgm:cxn modelId="{97EFC3EF-6293-4A3D-AFA9-17CCE9DC8728}" type="presParOf" srcId="{FCB4676C-993F-4A18-9EDB-383515ACD993}" destId="{013D2E84-ED95-49E7-9EC2-1E6F89E02F4A}" srcOrd="10" destOrd="0" presId="urn:microsoft.com/office/officeart/2011/layout/ThemePictureAccent"/>
    <dgm:cxn modelId="{74CC49EE-8033-47B5-AF0C-25592FFE74D0}" type="presParOf" srcId="{013D2E84-ED95-49E7-9EC2-1E6F89E02F4A}" destId="{C25EB3C8-70DA-45A8-A3B9-47F6AA4AA42A}" srcOrd="0" destOrd="0" presId="urn:microsoft.com/office/officeart/2011/layout/ThemePictureAccent"/>
    <dgm:cxn modelId="{89647562-3783-45B4-B298-40184AD9B72A}" type="presParOf" srcId="{FCB4676C-993F-4A18-9EDB-383515ACD993}" destId="{7B63E4AF-687D-47F9-AB4F-18D34947B515}" srcOrd="11" destOrd="0" presId="urn:microsoft.com/office/officeart/2011/layout/ThemePictureAccent"/>
    <dgm:cxn modelId="{852ED18A-7C91-42D9-9329-6BA470266B29}" type="presParOf" srcId="{FCB4676C-993F-4A18-9EDB-383515ACD993}" destId="{1F129AF4-29A5-4A7E-BBFB-306C54410C76}" srcOrd="12" destOrd="0" presId="urn:microsoft.com/office/officeart/2011/layout/ThemePictureAccent"/>
    <dgm:cxn modelId="{D70CE25C-D01F-489F-B2A5-E0431B3C6A3D}" type="presParOf" srcId="{1F129AF4-29A5-4A7E-BBFB-306C54410C76}" destId="{6C1FAACE-C681-4E5B-A85C-F3DFA26CC517}" srcOrd="0" destOrd="0" presId="urn:microsoft.com/office/officeart/2011/layout/ThemePictureAccent"/>
    <dgm:cxn modelId="{1A2F513B-37FA-4D3C-BF33-379819D22135}" type="presParOf" srcId="{FCB4676C-993F-4A18-9EDB-383515ACD993}" destId="{86CE5CDF-613A-4348-A5DE-CD27B6C31B2B}" srcOrd="13" destOrd="0" presId="urn:microsoft.com/office/officeart/2011/layout/ThemePictureAccent"/>
    <dgm:cxn modelId="{9DCAAF4D-F425-45EC-8625-76595119BCB2}" type="presParOf" srcId="{86CE5CDF-613A-4348-A5DE-CD27B6C31B2B}" destId="{BF81A3D7-3F86-4D5F-B17F-7E63FD357279}" srcOrd="0" destOrd="0" presId="urn:microsoft.com/office/officeart/2011/layout/ThemePictureAccent"/>
    <dgm:cxn modelId="{32298D39-B3C1-47AB-B859-F313F37F7A56}" type="presParOf" srcId="{FCB4676C-993F-4A18-9EDB-383515ACD993}" destId="{301CE98C-5A2A-4753-8E7A-1C3FEA954431}" srcOrd="14" destOrd="0" presId="urn:microsoft.com/office/officeart/2011/layout/ThemePictureAccent"/>
    <dgm:cxn modelId="{245764DD-52F6-448D-B3CF-5967B7590692}" type="presParOf" srcId="{FCB4676C-993F-4A18-9EDB-383515ACD993}" destId="{21E810A3-6A9D-4820-A9F9-D9C08A932E77}" srcOrd="15" destOrd="0" presId="urn:microsoft.com/office/officeart/2011/layout/ThemePictureAccent"/>
    <dgm:cxn modelId="{C33558B3-A86E-42E0-A512-94ED325CB7A0}" type="presParOf" srcId="{21E810A3-6A9D-4820-A9F9-D9C08A932E77}" destId="{30552D68-E826-4197-9C6E-69A1FF65C234}" srcOrd="0" destOrd="0" presId="urn:microsoft.com/office/officeart/2011/layout/ThemePictureAccent"/>
    <dgm:cxn modelId="{60A1541A-1357-4066-B46A-84B5A8E66D4D}" type="presParOf" srcId="{FCB4676C-993F-4A18-9EDB-383515ACD993}" destId="{33434AF2-3B25-46B6-80FD-645CCEF2BF01}" srcOrd="16" destOrd="0" presId="urn:microsoft.com/office/officeart/2011/layout/ThemePictureAccent"/>
    <dgm:cxn modelId="{37A89929-02E6-4F23-B528-445682FB4496}" type="presParOf" srcId="{33434AF2-3B25-46B6-80FD-645CCEF2BF01}" destId="{BB489743-4CE8-465F-BDFB-8A8926EEF9C1}" srcOrd="0" destOrd="0" presId="urn:microsoft.com/office/officeart/2011/layout/ThemePictureAccent"/>
    <dgm:cxn modelId="{BC52F14F-10A6-430D-A9AD-196AA7826C1E}" type="presParOf" srcId="{FCB4676C-993F-4A18-9EDB-383515ACD993}" destId="{C357D765-3775-442F-8975-06FC5C5BBF07}" srcOrd="17" destOrd="0" presId="urn:microsoft.com/office/officeart/2011/layout/ThemePictureAccen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D9D430-B602-4EAF-9E65-448B3F4AF812}">
      <dsp:nvSpPr>
        <dsp:cNvPr id="0" name=""/>
        <dsp:cNvSpPr/>
      </dsp:nvSpPr>
      <dsp:spPr>
        <a:xfrm>
          <a:off x="0" y="0"/>
          <a:ext cx="4087842" cy="25215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4F50D54-1252-4489-935A-E3DB20C6A89C}">
      <dsp:nvSpPr>
        <dsp:cNvPr id="0" name=""/>
        <dsp:cNvSpPr/>
      </dsp:nvSpPr>
      <dsp:spPr>
        <a:xfrm>
          <a:off x="2165504" y="2066387"/>
          <a:ext cx="3693860" cy="2125482"/>
        </a:xfrm>
        <a:prstGeom prst="rect">
          <a:avLst/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2B62B2-D30C-4869-9730-1BEC59AD571F}">
      <dsp:nvSpPr>
        <dsp:cNvPr id="0" name=""/>
        <dsp:cNvSpPr/>
      </dsp:nvSpPr>
      <dsp:spPr>
        <a:xfrm>
          <a:off x="2165504" y="3553318"/>
          <a:ext cx="3693860" cy="64278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68580" tIns="22860" rIns="68580" bIns="0" numCol="1" spcCol="1270" anchor="b" anchorCtr="0">
          <a:noAutofit/>
        </a:bodyPr>
        <a:lstStyle/>
        <a:p>
          <a:pPr marL="0" lvl="0" indent="0" algn="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2165504" y="3553318"/>
        <a:ext cx="3693860" cy="642784"/>
      </dsp:txXfrm>
    </dsp:sp>
    <dsp:sp modelId="{33A08FE9-4DBE-4237-9CE5-1B534E8E7786}">
      <dsp:nvSpPr>
        <dsp:cNvPr id="0" name=""/>
        <dsp:cNvSpPr/>
      </dsp:nvSpPr>
      <dsp:spPr>
        <a:xfrm>
          <a:off x="5475136" y="-231845"/>
          <a:ext cx="3475823" cy="2497862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339180-666C-4177-9EFC-EB378326857C}">
      <dsp:nvSpPr>
        <dsp:cNvPr id="0" name=""/>
        <dsp:cNvSpPr/>
      </dsp:nvSpPr>
      <dsp:spPr>
        <a:xfrm flipH="1">
          <a:off x="5734480" y="-23917"/>
          <a:ext cx="3046534" cy="1899117"/>
        </a:xfrm>
        <a:prstGeom prst="rect">
          <a:avLst/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96D90-705B-4B94-915E-307B4262B429}">
      <dsp:nvSpPr>
        <dsp:cNvPr id="0" name=""/>
        <dsp:cNvSpPr/>
      </dsp:nvSpPr>
      <dsp:spPr>
        <a:xfrm>
          <a:off x="4562776" y="1213775"/>
          <a:ext cx="1401794" cy="42872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49530" tIns="16510" rIns="49530" bIns="0" numCol="1" spcCol="1270" anchor="b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4562776" y="1213775"/>
        <a:ext cx="1401794" cy="428724"/>
      </dsp:txXfrm>
    </dsp:sp>
    <dsp:sp modelId="{3F3C3012-1EE0-4A7E-A1AA-4C4D1F4BF525}">
      <dsp:nvSpPr>
        <dsp:cNvPr id="0" name=""/>
        <dsp:cNvSpPr/>
      </dsp:nvSpPr>
      <dsp:spPr>
        <a:xfrm>
          <a:off x="6015834" y="2444320"/>
          <a:ext cx="2935125" cy="196738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C4D73D5-5D55-4292-8448-980BA1832995}">
      <dsp:nvSpPr>
        <dsp:cNvPr id="0" name=""/>
        <dsp:cNvSpPr/>
      </dsp:nvSpPr>
      <dsp:spPr>
        <a:xfrm>
          <a:off x="5640659" y="2461297"/>
          <a:ext cx="3041468" cy="1986912"/>
        </a:xfrm>
        <a:prstGeom prst="rect">
          <a:avLst/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92D37-B690-4D29-B526-9329362040C6}">
      <dsp:nvSpPr>
        <dsp:cNvPr id="0" name=""/>
        <dsp:cNvSpPr/>
      </dsp:nvSpPr>
      <dsp:spPr>
        <a:xfrm>
          <a:off x="6287448" y="3529130"/>
          <a:ext cx="1747890" cy="42872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49530" tIns="16510" rIns="49530" bIns="0" numCol="1" spcCol="1270" anchor="b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6287448" y="3529130"/>
        <a:ext cx="1747890" cy="428724"/>
      </dsp:txXfrm>
    </dsp:sp>
    <dsp:sp modelId="{BF5C0E65-07E5-40B0-A35C-2B4E91C06C57}">
      <dsp:nvSpPr>
        <dsp:cNvPr id="0" name=""/>
        <dsp:cNvSpPr/>
      </dsp:nvSpPr>
      <dsp:spPr>
        <a:xfrm>
          <a:off x="190038" y="3900681"/>
          <a:ext cx="2001624" cy="158550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25EB3C8-70DA-45A8-A3B9-47F6AA4AA42A}">
      <dsp:nvSpPr>
        <dsp:cNvPr id="0" name=""/>
        <dsp:cNvSpPr/>
      </dsp:nvSpPr>
      <dsp:spPr>
        <a:xfrm>
          <a:off x="69474" y="3785792"/>
          <a:ext cx="2174604" cy="1739139"/>
        </a:xfrm>
        <a:prstGeom prst="rect">
          <a:avLst/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63E4AF-687D-47F9-AB4F-18D34947B515}">
      <dsp:nvSpPr>
        <dsp:cNvPr id="0" name=""/>
        <dsp:cNvSpPr/>
      </dsp:nvSpPr>
      <dsp:spPr>
        <a:xfrm>
          <a:off x="977025" y="3817567"/>
          <a:ext cx="758217" cy="42872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40005" tIns="13335" rIns="40005" bIns="0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977025" y="3817567"/>
        <a:ext cx="758217" cy="428724"/>
      </dsp:txXfrm>
    </dsp:sp>
    <dsp:sp modelId="{6C1FAACE-C681-4E5B-A85C-F3DFA26CC517}">
      <dsp:nvSpPr>
        <dsp:cNvPr id="0" name=""/>
        <dsp:cNvSpPr/>
      </dsp:nvSpPr>
      <dsp:spPr>
        <a:xfrm>
          <a:off x="4608952" y="4310772"/>
          <a:ext cx="3343931" cy="2059410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F81A3D7-3F86-4D5F-B17F-7E63FD357279}">
      <dsp:nvSpPr>
        <dsp:cNvPr id="0" name=""/>
        <dsp:cNvSpPr/>
      </dsp:nvSpPr>
      <dsp:spPr>
        <a:xfrm>
          <a:off x="4712282" y="4624827"/>
          <a:ext cx="2899684" cy="1433718"/>
        </a:xfrm>
        <a:prstGeom prst="rect">
          <a:avLst/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1CE98C-5A2A-4753-8E7A-1C3FEA954431}">
      <dsp:nvSpPr>
        <dsp:cNvPr id="0" name=""/>
        <dsp:cNvSpPr/>
      </dsp:nvSpPr>
      <dsp:spPr>
        <a:xfrm>
          <a:off x="5536486" y="5629821"/>
          <a:ext cx="1483783" cy="42872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49530" tIns="16510" rIns="49530" bIns="0" numCol="1" spcCol="1270" anchor="b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5536486" y="5629821"/>
        <a:ext cx="1483783" cy="428724"/>
      </dsp:txXfrm>
    </dsp:sp>
    <dsp:sp modelId="{30552D68-E826-4197-9C6E-69A1FF65C234}">
      <dsp:nvSpPr>
        <dsp:cNvPr id="0" name=""/>
        <dsp:cNvSpPr/>
      </dsp:nvSpPr>
      <dsp:spPr>
        <a:xfrm>
          <a:off x="2072781" y="2065547"/>
          <a:ext cx="3930074" cy="2177192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B489743-4CE8-465F-BDFB-8A8926EEF9C1}">
      <dsp:nvSpPr>
        <dsp:cNvPr id="0" name=""/>
        <dsp:cNvSpPr/>
      </dsp:nvSpPr>
      <dsp:spPr>
        <a:xfrm>
          <a:off x="2050938" y="2031133"/>
          <a:ext cx="4198421" cy="2267832"/>
        </a:xfrm>
        <a:prstGeom prst="rect">
          <a:avLst/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57D765-3775-442F-8975-06FC5C5BBF07}">
      <dsp:nvSpPr>
        <dsp:cNvPr id="0" name=""/>
        <dsp:cNvSpPr/>
      </dsp:nvSpPr>
      <dsp:spPr>
        <a:xfrm>
          <a:off x="2074082" y="4970710"/>
          <a:ext cx="1517159" cy="42872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49530" tIns="16510" rIns="49530" bIns="0" numCol="1" spcCol="1270" anchor="b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2074082" y="4970710"/>
        <a:ext cx="1517159" cy="428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hemePictureAccent">
  <dgm:title val="Theme Picture Accent"/>
  <dgm:desc val="Use to show a group of pictures with the first picture being centered and the largest. Can contain up to six Level 1 pictures. Unused pictures do not appear, but remain available if you switch layouts.  Works best with small amounts of text."/>
  <dgm:catLst>
    <dgm:cat type="picture" pri="13250"/>
    <dgm:cat type="officeonline" pri="4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  <dgm:pt modelId="50">
          <dgm:prSet phldr="1"/>
        </dgm:pt>
        <dgm:pt modelId="60">
          <dgm:prSet phldr="1"/>
        </dgm:pt>
      </dgm:ptLst>
      <dgm:cxnLst>
        <dgm:cxn modelId="70" srcId="0" destId="10" srcOrd="0" destOrd="0"/>
        <dgm:cxn modelId="80" srcId="0" destId="20" srcOrd="1" destOrd="0"/>
        <dgm:cxn modelId="90" srcId="0" destId="30" srcOrd="2" destOrd="0"/>
        <dgm:cxn modelId="100" srcId="0" destId="40" srcOrd="3" destOrd="0"/>
        <dgm:cxn modelId="110" srcId="0" destId="50" srcOrd="4" destOrd="0"/>
        <dgm:cxn modelId="120" srcId="0" destId="60" srcOrd="5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6"/>
      <dgm:chPref val="6"/>
      <dgm:dir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62"/>
            </dgm:alg>
            <dgm:constrLst>
              <dgm:constr type="primFontSz" for="des" forName="Text1" val="65"/>
              <dgm:constr type="l" for="ch" forName="Image1" refType="w" fact="0"/>
              <dgm:constr type="t" for="ch" forName="Image1" refType="h" fact="0"/>
              <dgm:constr type="w" for="ch" forName="Image1" refType="w"/>
              <dgm:constr type="h" for="ch" forName="Image1" refType="h"/>
              <dgm:constr type="l" for="ch" forName="Accent1" refType="w" fact="0.0491"/>
              <dgm:constr type="t" for="ch" forName="Accent1" refType="h" fact="0.0756"/>
              <dgm:constr type="w" for="ch" forName="Accent1" refType="w" fact="0.9035"/>
              <dgm:constr type="h" for="ch" forName="Accent1" refType="h" fact="0.8429"/>
              <dgm:constr type="l" for="ch" forName="Text1" refType="w" fact="0.0491"/>
              <dgm:constr type="t" for="ch" forName="Text1" refType="h" fact="0.6654"/>
              <dgm:constr type="w" for="ch" forName="Text1" refType="w" fact="0.9035"/>
              <dgm:constr type="h" for="ch" forName="Text1" refType="h" fact="0.2548"/>
            </dgm:constrLst>
          </dgm:if>
          <dgm:if name="Name5" axis="ch" ptType="node" func="cnt" op="equ" val="2">
            <dgm:alg type="composite">
              <dgm:param type="ar" val="0.9528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l" for="ch" forName="Image1" refType="w" fact="0"/>
              <dgm:constr type="t" for="ch" forName="Image1" refType="h" fact="0.4119"/>
              <dgm:constr type="w" for="ch" forName="Image1" refType="w" fact="0.997"/>
              <dgm:constr type="h" for="ch" forName="Image1" refType="h" fact="0.5881"/>
              <dgm:constr type="l" for="ch" forName="Accent1" refType="w" fact="0.049"/>
              <dgm:constr type="t" for="ch" forName="Accent1" refType="h" fact="0.4563"/>
              <dgm:constr type="w" for="ch" forName="Accent1" refType="w" fact="0.9008"/>
              <dgm:constr type="h" for="ch" forName="Accent1" refType="h" fact="0.4958"/>
              <dgm:constr type="l" for="ch" forName="Image2" refType="w" fact="0.6099"/>
              <dgm:constr type="t" for="ch" forName="Image2" refType="h" fact="0"/>
              <dgm:constr type="w" for="ch" forName="Image2" refType="w" fact="0.3901"/>
              <dgm:constr type="h" for="ch" forName="Image2" refType="h" fact="0.3806"/>
              <dgm:constr type="l" for="ch" forName="Accent2" refType="w" fact="0.6338"/>
              <dgm:constr type="t" for="ch" forName="Accent2" refType="h" fact="0.0231"/>
              <dgm:constr type="w" for="ch" forName="Accent2" refType="w" fact="0.3418"/>
              <dgm:constr type="h" for="ch" forName="Accent2" refType="h" fact="0.3343"/>
              <dgm:constr type="l" for="ch" forName="Text1" refType="w" fact="0.049"/>
              <dgm:constr type="t" for="ch" forName="Text1" refType="h" fact="0.8032"/>
              <dgm:constr type="w" for="ch" forName="Text1" refType="w" fact="0.9008"/>
              <dgm:constr type="h" for="ch" forName="Text1" refType="h" fact="0.1499"/>
              <dgm:constr type="l" for="ch" forName="Text2" refType="w" fact="0.6335"/>
              <dgm:constr type="t" for="ch" forName="Text2" refType="h" fact="0.2575"/>
              <dgm:constr type="w" for="ch" forName="Text2" refType="w" fact="0.3418"/>
              <dgm:constr type="h" for="ch" forName="Text2" refType="h" fact="0.0999"/>
            </dgm:constrLst>
          </dgm:if>
          <dgm:if name="Name6" axis="ch" ptType="node" func="cnt" op="equ" val="3">
            <dgm:alg type="composite">
              <dgm:param type="ar" val="1.4351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l" for="ch" forName="Image1" refType="w" fact="0"/>
              <dgm:constr type="t" for="ch" forName="Image1" refType="h" fact="0.4119"/>
              <dgm:constr type="w" for="ch" forName="Image1" refType="w" fact="0.6627"/>
              <dgm:constr type="h" for="ch" forName="Image1" refType="h" fact="0.5881"/>
              <dgm:constr type="l" for="ch" forName="Accent1" refType="w" fact="0.0326"/>
              <dgm:constr type="t" for="ch" forName="Accent1" refType="h" fact="0.4563"/>
              <dgm:constr type="w" for="ch" forName="Accent1" refType="w" fact="0.5988"/>
              <dgm:constr type="h" for="ch" forName="Accent1" refType="h" fact="0.4958"/>
              <dgm:constr type="l" for="ch" forName="Image3" refType="w" fact="0.6846"/>
              <dgm:constr type="t" for="ch" forName="Image3" refType="h" fact="0.6397"/>
              <dgm:constr type="w" for="ch" forName="Image3" refType="w" fact="0.3154"/>
              <dgm:constr type="h" for="ch" forName="Image3" refType="h" fact="0.2805"/>
              <dgm:constr type="l" for="ch" forName="Accent3" refType="w" fact="0.7006"/>
              <dgm:constr type="t" for="ch" forName="Accent3" refType="h" fact="0.6629"/>
              <dgm:constr type="w" for="ch" forName="Accent3" refType="w" fact="0.2833"/>
              <dgm:constr type="h" for="ch" forName="Accent3" refType="h" fact="0.2344"/>
              <dgm:constr type="l" for="ch" forName="Image2" refType="w" fact="0.4054"/>
              <dgm:constr type="t" for="ch" forName="Image2" refType="h" fact="0"/>
              <dgm:constr type="w" for="ch" forName="Image2" refType="w" fact="0.2593"/>
              <dgm:constr type="h" for="ch" forName="Image2" refType="h" fact="0.3806"/>
              <dgm:constr type="l" for="ch" forName="Accent2" refType="w" fact="0.4213"/>
              <dgm:constr type="t" for="ch" forName="Accent2" refType="h" fact="0.0231"/>
              <dgm:constr type="w" for="ch" forName="Accent2" refType="w" fact="0.2272"/>
              <dgm:constr type="h" for="ch" forName="Accent2" refType="h" fact="0.3343"/>
              <dgm:constr type="l" for="ch" forName="Text1" refType="w" fact="0.0326"/>
              <dgm:constr type="t" for="ch" forName="Text1" refType="h" fact="0.8032"/>
              <dgm:constr type="w" for="ch" forName="Text1" refType="w" fact="0.5988"/>
              <dgm:constr type="h" for="ch" forName="Text1" refType="h" fact="0.1499"/>
              <dgm:constr type="l" for="ch" forName="Text2" refType="w" fact="0.4211"/>
              <dgm:constr type="t" for="ch" forName="Text2" refType="h" fact="0.2575"/>
              <dgm:constr type="w" for="ch" forName="Text2" refType="w" fact="0.2272"/>
              <dgm:constr type="h" for="ch" forName="Text2" refType="h" fact="0.0999"/>
              <dgm:constr type="l" for="ch" forName="Text3" refType="w" fact="0.7006"/>
              <dgm:constr type="t" for="ch" forName="Text3" refType="h" fact="0.7974"/>
              <dgm:constr type="w" for="ch" forName="Text3" refType="w" fact="0.2833"/>
              <dgm:constr type="h" for="ch" forName="Text3" refType="h" fact="0.0999"/>
            </dgm:constrLst>
          </dgm:if>
          <dgm:if name="Name7" axis="ch" ptType="node" func="cnt" op="equ" val="4">
            <dgm:alg type="composite">
              <dgm:param type="ar" val="1.6922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l" for="ch" forName="Image1" refType="w" fact="0.1498"/>
              <dgm:constr type="t" for="ch" forName="Image1" refType="h" fact="0.4119"/>
              <dgm:constr type="w" for="ch" forName="Image1" refType="w" fact="0.5634"/>
              <dgm:constr type="h" for="ch" forName="Image1" refType="h" fact="0.5881"/>
              <dgm:constr type="l" for="ch" forName="Accent1" refType="w" fact="0.1774"/>
              <dgm:constr type="t" for="ch" forName="Accent1" refType="h" fact="0.4563"/>
              <dgm:constr type="w" for="ch" forName="Accent1" refType="w" fact="0.5091"/>
              <dgm:constr type="h" for="ch" forName="Accent1" refType="h" fact="0.4958"/>
              <dgm:constr type="l" for="ch" forName="Image4" refType="w" fact="0"/>
              <dgm:constr type="t" for="ch" forName="Image4" refType="h" fact="0.7601"/>
              <dgm:constr type="w" for="ch" forName="Image4" refType="w" fact="0.1316"/>
              <dgm:constr type="h" for="ch" forName="Image4" refType="h" fact="0.2262"/>
              <dgm:constr type="l" for="ch" forName="Accent4" refType="w" fact="0.0136"/>
              <dgm:constr type="t" for="ch" forName="Accent4" refType="h" fact="0.7839"/>
              <dgm:constr type="w" for="ch" forName="Accent4" refType="w" fact="0.1045"/>
              <dgm:constr type="h" for="ch" forName="Accent4" refType="h" fact="0.1806"/>
              <dgm:constr type="l" for="ch" forName="Image3" refType="w" fact="0.7318"/>
              <dgm:constr type="t" for="ch" forName="Image3" refType="h" fact="0.6397"/>
              <dgm:constr type="w" for="ch" forName="Image3" refType="w" fact="0.2682"/>
              <dgm:constr type="h" for="ch" forName="Image3" refType="h" fact="0.2805"/>
              <dgm:constr type="l" for="ch" forName="Accent3" refType="w" fact="0.7455"/>
              <dgm:constr type="t" for="ch" forName="Accent3" refType="h" fact="0.6629"/>
              <dgm:constr type="w" for="ch" forName="Accent3" refType="w" fact="0.2409"/>
              <dgm:constr type="h" for="ch" forName="Accent3" refType="h" fact="0.2344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3806"/>
              <dgm:constr type="l" for="ch" forName="Accent2" refType="w" fact="0.508"/>
              <dgm:constr type="t" for="ch" forName="Accent2" refType="h" fact="0.0231"/>
              <dgm:constr type="w" for="ch" forName="Accent2" refType="w" fact="0.1932"/>
              <dgm:constr type="h" for="ch" forName="Accent2" refType="h" fact="0.3343"/>
              <dgm:constr type="l" for="ch" forName="Text1" refType="w" fact="0.1774"/>
              <dgm:constr type="t" for="ch" forName="Text1" refType="h" fact="0.8032"/>
              <dgm:constr type="w" for="ch" forName="Text1" refType="w" fact="0.5091"/>
              <dgm:constr type="h" for="ch" forName="Text1" refType="h" fact="0.1499"/>
              <dgm:constr type="l" for="ch" forName="Text2" refType="w" fact="0.5078"/>
              <dgm:constr type="t" for="ch" forName="Text2" refType="h" fact="0.2575"/>
              <dgm:constr type="w" for="ch" forName="Text2" refType="w" fact="0.1932"/>
              <dgm:constr type="h" for="ch" forName="Text2" refType="h" fact="0.0999"/>
              <dgm:constr type="l" for="ch" forName="Text3" refType="w" fact="0.7455"/>
              <dgm:constr type="t" for="ch" forName="Text3" refType="h" fact="0.7974"/>
              <dgm:constr type="w" for="ch" forName="Text3" refType="w" fact="0.2409"/>
              <dgm:constr type="h" for="ch" forName="Text3" refType="h" fact="0.0999"/>
              <dgm:constr type="l" for="ch" forName="Text4" refType="w" fact="0.0136"/>
              <dgm:constr type="t" for="ch" forName="Text4" refType="h" fact="0.8647"/>
              <dgm:constr type="w" for="ch" forName="Text4" refType="w" fact="0.1045"/>
              <dgm:constr type="h" for="ch" forName="Text4" refType="h" fact="0.0999"/>
            </dgm:constrLst>
          </dgm:if>
          <dgm:if name="Name8" axis="ch" ptType="node" func="cnt" op="equ" val="5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l" for="ch" forName="Image1" refType="w" fact="0.1498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l" for="ch" forName="Accent1" refType="w" fact="0.1774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l" for="ch" forName="Image4" refType="w" fact="0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l" for="ch" forName="Accent4" refType="w" fact="0.0136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l" for="ch" forName="Image5" refType="w" fact="0.6287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l" for="ch" forName="Accent5" refType="w" fact="0.642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l" for="ch" forName="Image3" refType="w" fact="0.7318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l" for="ch" forName="Accent3" refType="w" fact="0.745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l" for="ch" forName="Accent2" refType="w" fact="0.508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l" for="ch" forName="Text1" refType="w" fact="0.1774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l" for="ch" forName="Text2" refType="w" fact="0.5078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l" for="ch" forName="Text3" refType="w" fact="0.745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l" for="ch" forName="Text5" refType="w" fact="0.642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l" for="ch" forName="Text4" refType="w" fact="0.0136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if>
          <dgm:else name="Name9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primFontSz" for="des" forName="Text6" refType="primFontSz" refFor="des" refForName="Text1" op="equ"/>
              <dgm:constr type="l" for="ch" forName="Image1" refType="w" fact="0.1498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l" for="ch" forName="Accent1" refType="w" fact="0.1774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l" for="ch" forName="Image4" refType="w" fact="0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l" for="ch" forName="Accent4" refType="w" fact="0.0136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l" for="ch" forName="Image5" refType="w" fact="0.6287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l" for="ch" forName="Accent5" refType="w" fact="0.642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l" for="ch" forName="Image3" refType="w" fact="0.7318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l" for="ch" forName="Accent3" refType="w" fact="0.745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l" for="ch" forName="Image2" refType="w" fact="0.4944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l" for="ch" forName="Accent2" refType="w" fact="0.508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l" for="ch" forName="Text1" refType="w" fact="0.1774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l" for="ch" forName="Image6" refType="w" fact="0.151"/>
              <dgm:constr type="t" for="ch" forName="Image6" refType="h" fact="0.7301"/>
              <dgm:constr type="w" for="ch" forName="Image6" refType="w" fact="0.2361"/>
              <dgm:constr type="h" for="ch" forName="Image6" refType="h" fact="0.1604"/>
              <dgm:constr type="l" for="ch" forName="Accent6" refType="w" fact="0.1648"/>
              <dgm:constr type="t" for="ch" forName="Accent6" refType="h" fact="0.7467"/>
              <dgm:constr type="w" for="ch" forName="Accent6" refType="w" fact="0.2091"/>
              <dgm:constr type="h" for="ch" forName="Accent6" refType="h" fact="0.1281"/>
              <dgm:constr type="l" for="ch" forName="Text2" refType="w" fact="0.5078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l" for="ch" forName="Text3" refType="w" fact="0.745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l" for="ch" forName="Text5" refType="w" fact="0.642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l" for="ch" forName="Text6" refType="w" fact="0.1648"/>
              <dgm:constr type="t" for="ch" forName="Text6" refType="h" fact="0.8039"/>
              <dgm:constr type="w" for="ch" forName="Text6" refType="w" fact="0.2091"/>
              <dgm:constr type="h" for="ch" forName="Text6" refType="h" fact="0.0709"/>
              <dgm:constr type="l" for="ch" forName="Text4" refType="w" fact="0.0136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else>
        </dgm:choose>
      </dgm:if>
      <dgm:else name="Name10">
        <dgm:choose name="Name11">
          <dgm:if name="Name12" axis="ch" ptType="node" func="cnt" op="equ" val="1">
            <dgm:alg type="composite">
              <dgm:param type="ar" val="1.62"/>
            </dgm:alg>
            <dgm:constrLst>
              <dgm:constr type="primFontSz" for="des" forName="Text1" val="65"/>
              <dgm:constr type="l" for="ch" forName="Image1" refType="w" fact="0"/>
              <dgm:constr type="t" for="ch" forName="Image1" refType="h" fact="0"/>
              <dgm:constr type="w" for="ch" forName="Image1" refType="w"/>
              <dgm:constr type="h" for="ch" forName="Image1" refType="h"/>
              <dgm:constr type="l" for="ch" forName="Accent1" refType="w" fact="0.0491"/>
              <dgm:constr type="t" for="ch" forName="Accent1" refType="h" fact="0.0756"/>
              <dgm:constr type="w" for="ch" forName="Accent1" refType="w" fact="0.9035"/>
              <dgm:constr type="h" for="ch" forName="Accent1" refType="h" fact="0.8429"/>
              <dgm:constr type="l" for="ch" forName="Text1" refType="w" fact="0.0491"/>
              <dgm:constr type="t" for="ch" forName="Text1" refType="h" fact="0.6654"/>
              <dgm:constr type="w" for="ch" forName="Text1" refType="w" fact="0.9035"/>
              <dgm:constr type="h" for="ch" forName="Text1" refType="h" fact="0.2548"/>
            </dgm:constrLst>
          </dgm:if>
          <dgm:if name="Name13" axis="ch" ptType="node" func="cnt" op="equ" val="2">
            <dgm:alg type="composite">
              <dgm:param type="ar" val="0.9528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r" for="ch" forName="Image1" refType="w"/>
              <dgm:constr type="t" for="ch" forName="Image1" refType="h" fact="0.4119"/>
              <dgm:constr type="w" for="ch" forName="Image1" refType="w" fact="0.997"/>
              <dgm:constr type="h" for="ch" forName="Image1" refType="h" fact="0.5881"/>
              <dgm:constr type="r" for="ch" forName="Accent1" refType="w" fact="0.951"/>
              <dgm:constr type="t" for="ch" forName="Accent1" refType="h" fact="0.4563"/>
              <dgm:constr type="w" for="ch" forName="Accent1" refType="w" fact="0.9008"/>
              <dgm:constr type="h" for="ch" forName="Accent1" refType="h" fact="0.4958"/>
              <dgm:constr type="r" for="ch" forName="Image2" refType="w" fact="0.3901"/>
              <dgm:constr type="t" for="ch" forName="Image2" refType="h" fact="0"/>
              <dgm:constr type="w" for="ch" forName="Image2" refType="w" fact="0.3901"/>
              <dgm:constr type="h" for="ch" forName="Image2" refType="h" fact="0.3806"/>
              <dgm:constr type="r" for="ch" forName="Accent2" refType="w" fact="0.3662"/>
              <dgm:constr type="t" for="ch" forName="Accent2" refType="h" fact="0.0231"/>
              <dgm:constr type="w" for="ch" forName="Accent2" refType="w" fact="0.3418"/>
              <dgm:constr type="h" for="ch" forName="Accent2" refType="h" fact="0.3343"/>
              <dgm:constr type="r" for="ch" forName="Text1" refType="w" fact="0.951"/>
              <dgm:constr type="t" for="ch" forName="Text1" refType="h" fact="0.8032"/>
              <dgm:constr type="w" for="ch" forName="Text1" refType="w" fact="0.9008"/>
              <dgm:constr type="h" for="ch" forName="Text1" refType="h" fact="0.1499"/>
              <dgm:constr type="r" for="ch" forName="Text2" refType="w" fact="0.3665"/>
              <dgm:constr type="t" for="ch" forName="Text2" refType="h" fact="0.2575"/>
              <dgm:constr type="w" for="ch" forName="Text2" refType="w" fact="0.3418"/>
              <dgm:constr type="h" for="ch" forName="Text2" refType="h" fact="0.0999"/>
            </dgm:constrLst>
          </dgm:if>
          <dgm:if name="Name14" axis="ch" ptType="node" func="cnt" op="equ" val="3">
            <dgm:alg type="composite">
              <dgm:param type="ar" val="1.4351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r" for="ch" forName="Image1" refType="w"/>
              <dgm:constr type="t" for="ch" forName="Image1" refType="h" fact="0.4119"/>
              <dgm:constr type="w" for="ch" forName="Image1" refType="w" fact="0.6627"/>
              <dgm:constr type="h" for="ch" forName="Image1" refType="h" fact="0.5881"/>
              <dgm:constr type="r" for="ch" forName="Accent1" refType="w" fact="0.9674"/>
              <dgm:constr type="t" for="ch" forName="Accent1" refType="h" fact="0.4563"/>
              <dgm:constr type="w" for="ch" forName="Accent1" refType="w" fact="0.5988"/>
              <dgm:constr type="h" for="ch" forName="Accent1" refType="h" fact="0.4958"/>
              <dgm:constr type="r" for="ch" forName="Image3" refType="w" fact="0.3154"/>
              <dgm:constr type="t" for="ch" forName="Image3" refType="h" fact="0.6397"/>
              <dgm:constr type="w" for="ch" forName="Image3" refType="w" fact="0.3154"/>
              <dgm:constr type="h" for="ch" forName="Image3" refType="h" fact="0.2805"/>
              <dgm:constr type="r" for="ch" forName="Accent3" refType="w" fact="0.2994"/>
              <dgm:constr type="t" for="ch" forName="Accent3" refType="h" fact="0.6629"/>
              <dgm:constr type="w" for="ch" forName="Accent3" refType="w" fact="0.2833"/>
              <dgm:constr type="h" for="ch" forName="Accent3" refType="h" fact="0.2344"/>
              <dgm:constr type="r" for="ch" forName="Image2" refType="w" fact="0.5946"/>
              <dgm:constr type="t" for="ch" forName="Image2" refType="h" fact="0"/>
              <dgm:constr type="w" for="ch" forName="Image2" refType="w" fact="0.2593"/>
              <dgm:constr type="h" for="ch" forName="Image2" refType="h" fact="0.3806"/>
              <dgm:constr type="r" for="ch" forName="Accent2" refType="w" fact="0.5787"/>
              <dgm:constr type="t" for="ch" forName="Accent2" refType="h" fact="0.0231"/>
              <dgm:constr type="w" for="ch" forName="Accent2" refType="w" fact="0.2272"/>
              <dgm:constr type="h" for="ch" forName="Accent2" refType="h" fact="0.3343"/>
              <dgm:constr type="r" for="ch" forName="Text1" refType="w" fact="0.9674"/>
              <dgm:constr type="t" for="ch" forName="Text1" refType="h" fact="0.8032"/>
              <dgm:constr type="w" for="ch" forName="Text1" refType="w" fact="0.5988"/>
              <dgm:constr type="h" for="ch" forName="Text1" refType="h" fact="0.1499"/>
              <dgm:constr type="r" for="ch" forName="Text2" refType="w" fact="0.5789"/>
              <dgm:constr type="t" for="ch" forName="Text2" refType="h" fact="0.2575"/>
              <dgm:constr type="w" for="ch" forName="Text2" refType="w" fact="0.2272"/>
              <dgm:constr type="h" for="ch" forName="Text2" refType="h" fact="0.0999"/>
              <dgm:constr type="r" for="ch" forName="Text3" refType="w" fact="0.2994"/>
              <dgm:constr type="t" for="ch" forName="Text3" refType="h" fact="0.7974"/>
              <dgm:constr type="w" for="ch" forName="Text3" refType="w" fact="0.2833"/>
              <dgm:constr type="h" for="ch" forName="Text3" refType="h" fact="0.0999"/>
            </dgm:constrLst>
          </dgm:if>
          <dgm:if name="Name15" axis="ch" ptType="node" func="cnt" op="equ" val="4">
            <dgm:alg type="composite">
              <dgm:param type="ar" val="1.6922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r" for="ch" forName="Image1" refType="w" fact="0.8502"/>
              <dgm:constr type="t" for="ch" forName="Image1" refType="h" fact="0.4119"/>
              <dgm:constr type="w" for="ch" forName="Image1" refType="w" fact="0.5634"/>
              <dgm:constr type="h" for="ch" forName="Image1" refType="h" fact="0.5881"/>
              <dgm:constr type="r" for="ch" forName="Accent1" refType="w" fact="0.8226"/>
              <dgm:constr type="t" for="ch" forName="Accent1" refType="h" fact="0.4563"/>
              <dgm:constr type="w" for="ch" forName="Accent1" refType="w" fact="0.5091"/>
              <dgm:constr type="h" for="ch" forName="Accent1" refType="h" fact="0.4958"/>
              <dgm:constr type="r" for="ch" forName="Image4" refType="w"/>
              <dgm:constr type="t" for="ch" forName="Image4" refType="h" fact="0.7601"/>
              <dgm:constr type="w" for="ch" forName="Image4" refType="w" fact="0.1316"/>
              <dgm:constr type="h" for="ch" forName="Image4" refType="h" fact="0.2262"/>
              <dgm:constr type="r" for="ch" forName="Accent4" refType="w" fact="0.9864"/>
              <dgm:constr type="t" for="ch" forName="Accent4" refType="h" fact="0.7839"/>
              <dgm:constr type="w" for="ch" forName="Accent4" refType="w" fact="0.1045"/>
              <dgm:constr type="h" for="ch" forName="Accent4" refType="h" fact="0.1806"/>
              <dgm:constr type="r" for="ch" forName="Image3" refType="w" fact="0.2682"/>
              <dgm:constr type="t" for="ch" forName="Image3" refType="h" fact="0.6397"/>
              <dgm:constr type="w" for="ch" forName="Image3" refType="w" fact="0.2682"/>
              <dgm:constr type="h" for="ch" forName="Image3" refType="h" fact="0.2805"/>
              <dgm:constr type="r" for="ch" forName="Accent3" refType="w" fact="0.2545"/>
              <dgm:constr type="t" for="ch" forName="Accent3" refType="h" fact="0.6629"/>
              <dgm:constr type="w" for="ch" forName="Accent3" refType="w" fact="0.2409"/>
              <dgm:constr type="h" for="ch" forName="Accent3" refType="h" fact="0.2344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3806"/>
              <dgm:constr type="r" for="ch" forName="Accent2" refType="w" fact="0.492"/>
              <dgm:constr type="t" for="ch" forName="Accent2" refType="h" fact="0.0231"/>
              <dgm:constr type="w" for="ch" forName="Accent2" refType="w" fact="0.1932"/>
              <dgm:constr type="h" for="ch" forName="Accent2" refType="h" fact="0.3343"/>
              <dgm:constr type="r" for="ch" forName="Text1" refType="w" fact="0.8226"/>
              <dgm:constr type="t" for="ch" forName="Text1" refType="h" fact="0.8032"/>
              <dgm:constr type="w" for="ch" forName="Text1" refType="w" fact="0.5091"/>
              <dgm:constr type="h" for="ch" forName="Text1" refType="h" fact="0.1499"/>
              <dgm:constr type="r" for="ch" forName="Text2" refType="w" fact="0.4922"/>
              <dgm:constr type="t" for="ch" forName="Text2" refType="h" fact="0.2575"/>
              <dgm:constr type="w" for="ch" forName="Text2" refType="w" fact="0.1932"/>
              <dgm:constr type="h" for="ch" forName="Text2" refType="h" fact="0.0999"/>
              <dgm:constr type="r" for="ch" forName="Text3" refType="w" fact="0.2545"/>
              <dgm:constr type="t" for="ch" forName="Text3" refType="h" fact="0.7974"/>
              <dgm:constr type="w" for="ch" forName="Text3" refType="w" fact="0.2409"/>
              <dgm:constr type="h" for="ch" forName="Text3" refType="h" fact="0.0999"/>
              <dgm:constr type="r" for="ch" forName="Text4" refType="w" fact="0.9864"/>
              <dgm:constr type="t" for="ch" forName="Text4" refType="h" fact="0.8647"/>
              <dgm:constr type="w" for="ch" forName="Text4" refType="w" fact="0.1045"/>
              <dgm:constr type="h" for="ch" forName="Text4" refType="h" fact="0.0999"/>
            </dgm:constrLst>
          </dgm:if>
          <dgm:if name="Name16" axis="ch" ptType="node" func="cnt" op="equ" val="5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r" for="ch" forName="Image1" refType="w" fact="0.8502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r" for="ch" forName="Accent1" refType="w" fact="0.8226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r" for="ch" forName="Image4" refType="w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r" for="ch" forName="Accent4" refType="w" fact="0.9864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r" for="ch" forName="Image5" refType="w" fact="0.3723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r" for="ch" forName="Accent5" refType="w" fact="0.358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r" for="ch" forName="Image3" refType="w" fact="0.2682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r" for="ch" forName="Accent3" refType="w" fact="0.254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r" for="ch" forName="Accent2" refType="w" fact="0.492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r" for="ch" forName="Text1" refType="w" fact="0.8226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r" for="ch" forName="Text2" refType="w" fact="0.4922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r" for="ch" forName="Text3" refType="w" fact="0.254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r" for="ch" forName="Text5" refType="w" fact="0.358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r" for="ch" forName="Text4" refType="w" fact="0.9864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if>
          <dgm:else name="Name17">
            <dgm:alg type="composite">
              <dgm:param type="ar" val="1.1999"/>
            </dgm:alg>
            <dgm:constrLst>
              <dgm:constr type="primFontSz" for="des" forName="Text1" val="65"/>
              <dgm:constr type="primFontSz" for="des" forName="Text2" refType="primFontSz" refFor="des" refForName="Text1" op="equ"/>
              <dgm:constr type="primFontSz" for="des" forName="Text3" refType="primFontSz" refFor="des" refForName="Text1" op="equ"/>
              <dgm:constr type="primFontSz" for="des" forName="Text4" refType="primFontSz" refFor="des" refForName="Text1" op="equ"/>
              <dgm:constr type="primFontSz" for="des" forName="Text5" refType="primFontSz" refFor="des" refForName="Text1" op="equ"/>
              <dgm:constr type="primFontSz" for="des" forName="Text6" refType="primFontSz" refFor="des" refForName="Text1" op="equ"/>
              <dgm:constr type="r" for="ch" forName="Image1" refType="w" fact="0.8502"/>
              <dgm:constr type="t" for="ch" forName="Image1" refType="h" fact="0.2921"/>
              <dgm:constr type="w" for="ch" forName="Image1" refType="w" fact="0.5634"/>
              <dgm:constr type="h" for="ch" forName="Image1" refType="h" fact="0.417"/>
              <dgm:constr type="r" for="ch" forName="Accent1" refType="w" fact="0.8226"/>
              <dgm:constr type="t" for="ch" forName="Accent1" refType="h" fact="0.3236"/>
              <dgm:constr type="w" for="ch" forName="Accent1" refType="w" fact="0.5091"/>
              <dgm:constr type="h" for="ch" forName="Accent1" refType="h" fact="0.3515"/>
              <dgm:constr type="r" for="ch" forName="Image4" refType="w"/>
              <dgm:constr type="t" for="ch" forName="Image4" refType="h" fact="0.539"/>
              <dgm:constr type="w" for="ch" forName="Image4" refType="w" fact="0.1316"/>
              <dgm:constr type="h" for="ch" forName="Image4" refType="h" fact="0.1604"/>
              <dgm:constr type="r" for="ch" forName="Accent4" refType="w" fact="0.9864"/>
              <dgm:constr type="t" for="ch" forName="Accent4" refType="h" fact="0.5559"/>
              <dgm:constr type="w" for="ch" forName="Accent4" refType="w" fact="0.1045"/>
              <dgm:constr type="h" for="ch" forName="Accent4" refType="h" fact="0.1281"/>
              <dgm:constr type="r" for="ch" forName="Image5" refType="w" fact="0.3713"/>
              <dgm:constr type="t" for="ch" forName="Image5" refType="h" fact="0.7301"/>
              <dgm:constr type="w" for="ch" forName="Image5" refType="w" fact="0.2318"/>
              <dgm:constr type="h" for="ch" forName="Image5" refType="h" fact="0.2699"/>
              <dgm:constr type="r" for="ch" forName="Accent5" refType="w" fact="0.358"/>
              <dgm:constr type="t" for="ch" forName="Accent5" refType="h" fact="0.7467"/>
              <dgm:constr type="w" for="ch" forName="Accent5" refType="w" fact="0.2045"/>
              <dgm:constr type="h" for="ch" forName="Accent5" refType="h" fact="0.2371"/>
              <dgm:constr type="r" for="ch" forName="Image3" refType="w" fact="0.2682"/>
              <dgm:constr type="t" for="ch" forName="Image3" refType="h" fact="0.4536"/>
              <dgm:constr type="w" for="ch" forName="Image3" refType="w" fact="0.2682"/>
              <dgm:constr type="h" for="ch" forName="Image3" refType="h" fact="0.1989"/>
              <dgm:constr type="r" for="ch" forName="Accent3" refType="w" fact="0.2545"/>
              <dgm:constr type="t" for="ch" forName="Accent3" refType="h" fact="0.4701"/>
              <dgm:constr type="w" for="ch" forName="Accent3" refType="w" fact="0.2409"/>
              <dgm:constr type="h" for="ch" forName="Accent3" refType="h" fact="0.1662"/>
              <dgm:constr type="r" for="ch" forName="Image2" refType="w" fact="0.5056"/>
              <dgm:constr type="t" for="ch" forName="Image2" refType="h" fact="0"/>
              <dgm:constr type="w" for="ch" forName="Image2" refType="w" fact="0.2205"/>
              <dgm:constr type="h" for="ch" forName="Image2" refType="h" fact="0.2699"/>
              <dgm:constr type="r" for="ch" forName="Accent2" refType="w" fact="0.492"/>
              <dgm:constr type="t" for="ch" forName="Accent2" refType="h" fact="0.0164"/>
              <dgm:constr type="w" for="ch" forName="Accent2" refType="w" fact="0.1932"/>
              <dgm:constr type="h" for="ch" forName="Accent2" refType="h" fact="0.2371"/>
              <dgm:constr type="r" for="ch" forName="Text1" refType="w" fact="0.8226"/>
              <dgm:constr type="t" for="ch" forName="Text1" refType="h" fact="0.5695"/>
              <dgm:constr type="w" for="ch" forName="Text1" refType="w" fact="0.5091"/>
              <dgm:constr type="h" for="ch" forName="Text1" refType="h" fact="0.1063"/>
              <dgm:constr type="r" for="ch" forName="Image6" refType="w" fact="0.849"/>
              <dgm:constr type="t" for="ch" forName="Image6" refType="h" fact="0.7301"/>
              <dgm:constr type="w" for="ch" forName="Image6" refType="w" fact="0.2361"/>
              <dgm:constr type="h" for="ch" forName="Image6" refType="h" fact="0.1604"/>
              <dgm:constr type="r" for="ch" forName="Accent6" refType="w" fact="0.8352"/>
              <dgm:constr type="t" for="ch" forName="Accent6" refType="h" fact="0.7467"/>
              <dgm:constr type="w" for="ch" forName="Accent6" refType="w" fact="0.2091"/>
              <dgm:constr type="h" for="ch" forName="Accent6" refType="h" fact="0.1281"/>
              <dgm:constr type="r" for="ch" forName="Text2" refType="w" fact="0.4922"/>
              <dgm:constr type="t" for="ch" forName="Text2" refType="h" fact="0.1826"/>
              <dgm:constr type="w" for="ch" forName="Text2" refType="w" fact="0.1932"/>
              <dgm:constr type="h" for="ch" forName="Text2" refType="h" fact="0.0709"/>
              <dgm:constr type="r" for="ch" forName="Text3" refType="w" fact="0.2545"/>
              <dgm:constr type="t" for="ch" forName="Text3" refType="h" fact="0.5655"/>
              <dgm:constr type="w" for="ch" forName="Text3" refType="w" fact="0.2409"/>
              <dgm:constr type="h" for="ch" forName="Text3" refType="h" fact="0.0709"/>
              <dgm:constr type="r" for="ch" forName="Text5" refType="w" fact="0.358"/>
              <dgm:constr type="t" for="ch" forName="Text5" refType="h" fact="0.9129"/>
              <dgm:constr type="w" for="ch" forName="Text5" refType="w" fact="0.2045"/>
              <dgm:constr type="h" for="ch" forName="Text5" refType="h" fact="0.0709"/>
              <dgm:constr type="r" for="ch" forName="Text6" refType="w" fact="0.8352"/>
              <dgm:constr type="t" for="ch" forName="Text6" refType="h" fact="0.8039"/>
              <dgm:constr type="w" for="ch" forName="Text6" refType="w" fact="0.2091"/>
              <dgm:constr type="h" for="ch" forName="Text6" refType="h" fact="0.0709"/>
              <dgm:constr type="r" for="ch" forName="Text4" refType="w" fact="0.9864"/>
              <dgm:constr type="t" for="ch" forName="Text4" refType="h" fact="0.6132"/>
              <dgm:constr type="w" for="ch" forName="Text4" refType="w" fact="0.1045"/>
              <dgm:constr type="h" for="ch" forName="Text4" refType="h" fact="0.0709"/>
            </dgm:constrLst>
          </dgm:else>
        </dgm:choose>
      </dgm:else>
    </dgm:choose>
    <dgm:forEach name="wrapper" axis="self" ptType="parTrans">
      <dgm:forEach name="ImageRepeat" axis="self"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forEach>
      <dgm:forEach name="accentRepeat" axis="self">
        <dgm:layoutNode name="Accent" styleLbl="parChTrans1D1">
          <dgm:alg type="sp"/>
          <dgm:shape xmlns:r="http://schemas.openxmlformats.org/officeDocument/2006/relationships" type="rect" r:blip="">
            <dgm:adjLst/>
          </dgm:shape>
          <dgm:presOf/>
        </dgm:layoutNode>
      </dgm:forEach>
    </dgm:forEach>
    <dgm:forEach name="Name18" axis="ch" ptType="node" cnt="1">
      <dgm:layoutNode name="Image1">
        <dgm:alg type="sp"/>
        <dgm:shape xmlns:r="http://schemas.openxmlformats.org/officeDocument/2006/relationships" r:blip="">
          <dgm:adjLst/>
        </dgm:shape>
        <dgm:presOf/>
        <dgm:forEach name="Name19" ref="ImageRepeat"/>
      </dgm:layoutNode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"/>
      </dgm:layoutNode>
      <dgm:layoutNode name="Text1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  <dgm:param type="lnSpPar" val="100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1" axis="ch" ptType="node" st="2" cnt="1">
      <dgm:layoutNode name="Image2">
        <dgm:alg type="sp"/>
        <dgm:shape xmlns:r="http://schemas.openxmlformats.org/officeDocument/2006/relationships" r:blip="">
          <dgm:adjLst/>
        </dgm:shape>
        <dgm:presOf/>
        <dgm:forEach name="Name22" ref="ImageRepeat"/>
      </dgm:layoutNode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23" ref="accentRepeat"/>
      </dgm:layoutNode>
      <dgm:layoutNode name="Text2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4" axis="ch" ptType="node" st="3" cnt="1">
      <dgm:layoutNode name="Image3">
        <dgm:alg type="sp"/>
        <dgm:shape xmlns:r="http://schemas.openxmlformats.org/officeDocument/2006/relationships" r:blip="">
          <dgm:adjLst/>
        </dgm:shape>
        <dgm:presOf/>
        <dgm:forEach name="Name25" ref="ImageRepeat"/>
      </dgm:layoutNode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26" ref="accentRepeat"/>
      </dgm:layoutNode>
      <dgm:layoutNode name="Text3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27" axis="ch" ptType="node" st="4" cnt="1">
      <dgm:layoutNode name="Image4">
        <dgm:alg type="sp"/>
        <dgm:shape xmlns:r="http://schemas.openxmlformats.org/officeDocument/2006/relationships" r:blip="">
          <dgm:adjLst/>
        </dgm:shape>
        <dgm:presOf/>
        <dgm:forEach name="Name28" ref="ImageRepeat"/>
      </dgm:layoutNode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9" ref="accentRepeat"/>
      </dgm:layoutNode>
      <dgm:layoutNode name="Text4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30" axis="ch" ptType="node" st="5" cnt="1">
      <dgm:layoutNode name="Image5">
        <dgm:alg type="sp"/>
        <dgm:shape xmlns:r="http://schemas.openxmlformats.org/officeDocument/2006/relationships" r:blip="">
          <dgm:adjLst/>
        </dgm:shape>
        <dgm:presOf/>
        <dgm:forEach name="Name31" ref="ImageRepeat"/>
      </dgm:layoutNode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Text5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  <dgm:forEach name="Name33" axis="ch" ptType="node" st="6" cnt="1">
      <dgm:layoutNode name="Image6">
        <dgm:alg type="sp"/>
        <dgm:shape xmlns:r="http://schemas.openxmlformats.org/officeDocument/2006/relationships" r:blip="">
          <dgm:adjLst/>
        </dgm:shape>
        <dgm:presOf/>
        <dgm:forEach name="Name34" ref="ImageRepeat"/>
      </dgm:layoutNode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Text6" styleLbl="alignImgPlace1">
        <dgm:varLst>
          <dgm:chMax val="0"/>
          <dgm:chPref val="0"/>
          <dgm:bulletEnabled val="1"/>
        </dgm:varLst>
        <dgm:alg type="tx">
          <dgm:param type="parTxLTRAlign" val="r"/>
          <dgm:param type="shpTxLTRAlignCh" val="r"/>
          <dgm:param type="txAnchorVert" val="b"/>
          <dgm:param type="txAnchorVertCh" val="b"/>
        </dgm:alg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lMarg" refType="primFontSz" fact="0.15"/>
          <dgm:constr type="rMarg" refType="primFontSz" fact="0.15"/>
          <dgm:constr type="tMarg" refType="primFontSz" fact="0.05"/>
          <dgm:constr type="bMarg" refType="primFontSz" fact="0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B77A5-E64D-4888-9595-2B46FFB1B06C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AE269-36AC-47AA-8B09-E28BF56C5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01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667A7-58CE-4F5A-9605-6BE47426A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409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38913-80FA-4B91-9068-6F22FC4289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2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Geometry (G): </a:t>
            </a:r>
            <a:r>
              <a:rPr lang="en-US" dirty="0"/>
              <a:t>The models use an extended tight-binding Hamiltonian, finely tuned to reproduce bond lengths and angles across a wide range of elements and bonding situations.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Frequency (F): </a:t>
            </a:r>
            <a:r>
              <a:rPr lang="en-US" dirty="0"/>
              <a:t>GFN-</a:t>
            </a:r>
            <a:r>
              <a:rPr lang="en-US" dirty="0" err="1"/>
              <a:t>xTB</a:t>
            </a:r>
            <a:r>
              <a:rPr lang="en-US" dirty="0"/>
              <a:t> includes analytical second derivatives (Hessians), allowing accurate vibrational frequency calculations without resorting to numerical.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Noncovalent interactions (N):</a:t>
            </a:r>
            <a:r>
              <a:rPr lang="en-US" dirty="0"/>
              <a:t> Captured through empirically corrected dispersion terms (e.g., D3-like in GFN1 and advanced density-dependent D4-like in GFN2) and multipole electrostatics, enabling the method to handle hydrogen bonding, π–π stacking, and van der Waals interactions effectively.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AE269-36AC-47AA-8B09-E28BF56C50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27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AE269-36AC-47AA-8B09-E28BF56C50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63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Geometry (G): </a:t>
            </a:r>
            <a:r>
              <a:rPr lang="en-US" dirty="0"/>
              <a:t>The models use an extended tight-binding Hamiltonian, finely tuned to reproduce bond lengths and angles across a wide range of elements and bonding situations.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Frequency (F): </a:t>
            </a:r>
            <a:r>
              <a:rPr lang="en-US" dirty="0"/>
              <a:t>GFN-</a:t>
            </a:r>
            <a:r>
              <a:rPr lang="en-US" dirty="0" err="1"/>
              <a:t>xTB</a:t>
            </a:r>
            <a:r>
              <a:rPr lang="en-US" dirty="0"/>
              <a:t> includes analytical second derivatives (Hessians), allowing accurate vibrational frequency calculations without resorting to numerical.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Noncovalent interactions (N):</a:t>
            </a:r>
            <a:r>
              <a:rPr lang="en-US" dirty="0"/>
              <a:t> Captured through empirically corrected dispersion terms (e.g., D3-like in GFN1 and advanced density-dependent D4-like in GFN2) and multipole electrostatics, enabling the method to handle hydrogen bonding, π–π stacking, and van der Waals interactions effectively.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AE269-36AC-47AA-8B09-E28BF56C507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64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C357C6-98B5-4B2F-AE2A-79DC86AAF38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14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48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4B512B-4071-416E-A6A0-C5A512CDB52C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39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39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07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B62F9-C768-4E38-B5BF-9005C0D8880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3778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0C890C-0104-48AC-93C2-1BE1B5C6998A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2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F2C54-B4A6-46C0-95D3-DFA552531BAB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89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54AAC7-A883-4A58-8F26-F767898D47C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92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388869-FD7B-4CB9-9DDA-4144953DB45A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8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1812DB-AA40-4D81-AE08-78EEEA5123A7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53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3E3B3-65D5-4C5D-B8F9-653F9FC19390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35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CBEC40-8AF8-408C-A261-9F26EB147441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25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0F9AA-C23C-41DB-9E2A-5D295268F8D0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8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ublishing.aidasco.org/journals/index.php/aire/issue/view/9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hyperlink" Target="https://atomistica.online/" TargetMode="External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hyperlink" Target="https://discord.gg/cDcTT6NknH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02/wcms.1493" TargetMode="External"/><Relationship Id="rId4" Type="http://schemas.openxmlformats.org/officeDocument/2006/relationships/image" Target="../media/image7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ai.meta.com/research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7" Type="http://schemas.openxmlformats.org/officeDocument/2006/relationships/hyperlink" Target="https://doi.org/10.48550/arXiv.2506.23971" TargetMode="External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i.org/10.48550/arXiv.2505.08762" TargetMode="External"/><Relationship Id="rId5" Type="http://schemas.openxmlformats.org/officeDocument/2006/relationships/hyperlink" Target="https://huggingface.co/facebook/UMA" TargetMode="External"/><Relationship Id="rId4" Type="http://schemas.openxmlformats.org/officeDocument/2006/relationships/hyperlink" Target="https://huggingface.co/facebook/OMol25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acebookresearch/fairchem" TargetMode="External"/><Relationship Id="rId2" Type="http://schemas.openxmlformats.org/officeDocument/2006/relationships/hyperlink" Target="https://arxiv.org/abs/2512.23117" TargetMode="Externa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actionwatch.com/papers-and-peer-reviews-with-evidence-of-chatgpt-writing/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hyperlink" Target="https://publishing.aidasco.org/journals/index.php/aire/announcement/view/1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21/cr3004423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test-app3.atomistica.online/" TargetMode="External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hyperlink" Target="https://atomistica.online/workshop-connect-202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486222"/>
            <a:ext cx="12192000" cy="812863"/>
          </a:xfrm>
        </p:spPr>
        <p:txBody>
          <a:bodyPr>
            <a:noAutofit/>
          </a:bodyPr>
          <a:lstStyle/>
          <a:p>
            <a:r>
              <a:rPr lang="en-US" sz="3600" b="1" spc="50" dirty="0">
                <a:ln w="0"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Digital transition and the impact of AI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3494934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Stevan </a:t>
            </a:r>
            <a:r>
              <a:rPr kumimoji="0" lang="en-US" sz="2000" b="1" i="0" u="none" strike="noStrike" kern="1200" cap="none" spc="0" normalizeH="0" baseline="0" noProof="0" dirty="0" err="1">
                <a:ln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Armaković</a:t>
            </a:r>
            <a:r>
              <a:rPr kumimoji="0" lang="en-US" sz="2000" b="1" i="0" u="none" strike="noStrike" kern="1200" cap="none" spc="0" normalizeH="0" baseline="0" noProof="0" dirty="0">
                <a:ln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, PhD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University of Novi Sad, </a:t>
            </a:r>
            <a:r>
              <a:rPr kumimoji="0" lang="en-US" sz="2000" b="0" i="0" u="none" strike="noStrike" kern="1200" cap="none" spc="0" normalizeH="0" noProof="0" dirty="0">
                <a:ln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Faculty of Sciences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solidFill>
                    <a:srgbClr val="2131FF"/>
                  </a:solidFill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Department of Physics</a:t>
            </a:r>
            <a:endParaRPr kumimoji="0" lang="en-US" sz="2000" b="0" i="1" u="none" strike="noStrike" kern="1200" cap="none" spc="0" normalizeH="0" baseline="30000" noProof="0" dirty="0">
              <a:ln>
                <a:solidFill>
                  <a:srgbClr val="2131FF"/>
                </a:solidFill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809" y="317669"/>
            <a:ext cx="1371600" cy="1371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7" y="317669"/>
            <a:ext cx="1371600" cy="1371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157" y="317669"/>
            <a:ext cx="1371600" cy="1371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204" y="317669"/>
            <a:ext cx="1844233" cy="137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6124F8-374F-BBC0-0032-B4A840014C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52" y="3129205"/>
            <a:ext cx="5408696" cy="540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4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03A8E-CEF8-2758-76EF-8A8318AF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DE25-6934-C867-CFD0-605A36F9A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Introduction</a:t>
            </a:r>
          </a:p>
          <a:p>
            <a:r>
              <a:rPr lang="sr-Latn-RS" dirty="0">
                <a:solidFill>
                  <a:schemeClr val="tx1"/>
                </a:solidFill>
              </a:rPr>
              <a:t>Updates on post-CONNECT-2025 activities</a:t>
            </a:r>
          </a:p>
          <a:p>
            <a:r>
              <a:rPr lang="sr-Latn-RS" dirty="0">
                <a:solidFill>
                  <a:schemeClr val="tx1"/>
                </a:solidFill>
              </a:rPr>
              <a:t>Examples of Digital Transition in Computational Materials Science</a:t>
            </a:r>
          </a:p>
          <a:p>
            <a:r>
              <a:rPr lang="sr-Latn-RS" dirty="0">
                <a:solidFill>
                  <a:schemeClr val="tx1"/>
                </a:solidFill>
              </a:rPr>
              <a:t>Cloud vs. Local</a:t>
            </a:r>
          </a:p>
          <a:p>
            <a:r>
              <a:rPr lang="sr-Latn-RS" dirty="0">
                <a:solidFill>
                  <a:schemeClr val="tx1"/>
                </a:solidFill>
              </a:rPr>
              <a:t>The Role of AI in Academic Activities</a:t>
            </a:r>
          </a:p>
          <a:p>
            <a:r>
              <a:rPr lang="sr-Latn-RS" dirty="0">
                <a:solidFill>
                  <a:schemeClr val="tx1"/>
                </a:solidFill>
              </a:rPr>
              <a:t>Ideas for post-CONNECT 2026 period</a:t>
            </a:r>
          </a:p>
          <a:p>
            <a:endParaRPr lang="sr-Latn-R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9C548-E971-50EC-9E0D-88ED8DAAE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03374-9594-6AAE-9038-326981EA0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041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6A1992-DF9E-9869-8901-F5ED940E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E74C85-EF66-1F18-AB99-A6352D3D2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EMOS Research Group</a:t>
            </a:r>
          </a:p>
          <a:p>
            <a:r>
              <a:rPr lang="en-US" dirty="0">
                <a:solidFill>
                  <a:schemeClr val="tx1"/>
                </a:solidFill>
              </a:rPr>
              <a:t>Association for the International Development of Academic and Scientific Collaboration</a:t>
            </a:r>
          </a:p>
          <a:p>
            <a:r>
              <a:rPr lang="en-US" dirty="0">
                <a:solidFill>
                  <a:schemeClr val="tx1"/>
                </a:solidFill>
              </a:rPr>
              <a:t>AIDASCO Reviews</a:t>
            </a:r>
          </a:p>
          <a:p>
            <a:r>
              <a:rPr lang="en-US" dirty="0">
                <a:solidFill>
                  <a:schemeClr val="tx1"/>
                </a:solidFill>
              </a:rPr>
              <a:t>Atomistica Online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296CC-55D5-878A-F901-147C8A87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DF20F-F53F-BEAD-5B12-3D749F91D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009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4835236" y="344269"/>
            <a:ext cx="7356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Members of the research group for </a:t>
            </a:r>
            <a:endParaRPr lang="sr-Latn-RS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COMPUTATIONAL AND ANALYTICAL</a:t>
            </a:r>
          </a:p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ENVIRONMENTAL CHEMISTRY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9"/>
          <a:stretch/>
        </p:blipFill>
        <p:spPr>
          <a:xfrm>
            <a:off x="0" y="1332411"/>
            <a:ext cx="4472609" cy="552558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208608" y="1481558"/>
            <a:ext cx="6169305" cy="4936603"/>
            <a:chOff x="5208608" y="1481558"/>
            <a:chExt cx="6169305" cy="4936603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/>
            <a:srcRect l="26761" t="30113" r="28216" b="5841"/>
            <a:stretch/>
          </p:blipFill>
          <p:spPr>
            <a:xfrm>
              <a:off x="5208608" y="1481558"/>
              <a:ext cx="6169305" cy="4936603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" name="TextBox 1"/>
            <p:cNvSpPr txBox="1"/>
            <p:nvPr/>
          </p:nvSpPr>
          <p:spPr>
            <a:xfrm>
              <a:off x="5297200" y="3220720"/>
              <a:ext cx="15520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ASSOCIATE PROFESSOR</a:t>
              </a:r>
            </a:p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GROUP LEADER FOR EXPERIMENTS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628419" y="3220720"/>
              <a:ext cx="141096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ASSOCIATE PROFESSOR</a:t>
              </a:r>
            </a:p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GROUP LEADER FOR MODELING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818574" y="3202755"/>
              <a:ext cx="150169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ASSISTANT RESEARCH PROFESSOR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97200" y="5775267"/>
              <a:ext cx="150169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ASSISTANT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44450" y="5775267"/>
              <a:ext cx="150169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JUNIOR RESEARCH ASSISTANT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818574" y="5775267"/>
              <a:ext cx="150169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JUNIOR RESEARCH ASSISTANT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6" y="222730"/>
            <a:ext cx="1371600" cy="1371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291" y="222730"/>
            <a:ext cx="1371600" cy="137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1A3DA9-2A16-A63F-524C-2FC25AED1E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" y="53566"/>
            <a:ext cx="1709928" cy="170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74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632" y="195325"/>
            <a:ext cx="4689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https://emos.armakovic.com/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167" t="30593" r="33917" b="29852"/>
          <a:stretch/>
        </p:blipFill>
        <p:spPr>
          <a:xfrm>
            <a:off x="8345828" y="195325"/>
            <a:ext cx="3701690" cy="25021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3084" t="14001" r="23916" b="24518"/>
          <a:stretch/>
        </p:blipFill>
        <p:spPr>
          <a:xfrm>
            <a:off x="0" y="656990"/>
            <a:ext cx="8105583" cy="5289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31000" t="14000" r="32084" b="5111"/>
          <a:stretch/>
        </p:blipFill>
        <p:spPr>
          <a:xfrm>
            <a:off x="8630763" y="2804160"/>
            <a:ext cx="3239644" cy="39928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5193C7-87C1-964B-E8E6-EED98FE841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911" y="89077"/>
            <a:ext cx="1947672" cy="19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5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75499406"/>
              </p:ext>
            </p:extLst>
          </p:nvPr>
        </p:nvGraphicFramePr>
        <p:xfrm>
          <a:off x="1595120" y="390490"/>
          <a:ext cx="8950960" cy="6046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8" r="4358" b="22271"/>
          <a:stretch/>
        </p:blipFill>
        <p:spPr>
          <a:xfrm>
            <a:off x="10046781" y="4016415"/>
            <a:ext cx="1953985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58815" y="3044141"/>
            <a:ext cx="2201926" cy="1886673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2811457"/>
            <a:ext cx="3382725" cy="190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74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440" y="2769870"/>
            <a:ext cx="5293360" cy="39700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" y="2863290"/>
            <a:ext cx="5044239" cy="37831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77" y="1046480"/>
            <a:ext cx="2085975" cy="370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019" y="86360"/>
            <a:ext cx="6372759" cy="35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65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4291" y="1013787"/>
            <a:ext cx="3430105" cy="5551609"/>
            <a:chOff x="204291" y="1013787"/>
            <a:chExt cx="3430105" cy="55516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87" t="17818" r="7069" b="18424"/>
            <a:stretch/>
          </p:blipFill>
          <p:spPr>
            <a:xfrm>
              <a:off x="204291" y="1504129"/>
              <a:ext cx="1781515" cy="89758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543" y="5450881"/>
              <a:ext cx="2960011" cy="703257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052256" y="1013787"/>
              <a:ext cx="2092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Molecular systems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171" y="1584268"/>
              <a:ext cx="1252225" cy="74917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721388" y="2401713"/>
              <a:ext cx="7473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ibuprofen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79743" y="2373626"/>
              <a:ext cx="8771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TiO</a:t>
              </a:r>
              <a:r>
                <a:rPr lang="en-US" sz="1000" baseline="-25000" dirty="0"/>
                <a:t>2</a:t>
              </a:r>
              <a:r>
                <a:rPr lang="en-US" sz="1000" dirty="0"/>
                <a:t> cluster</a:t>
              </a: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55" t="5664" r="30037" b="8711"/>
            <a:stretch/>
          </p:blipFill>
          <p:spPr>
            <a:xfrm>
              <a:off x="721388" y="2806789"/>
              <a:ext cx="2085017" cy="2507508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382171" y="3952637"/>
              <a:ext cx="9428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Spike protein</a:t>
              </a:r>
            </a:p>
            <a:p>
              <a:pPr algn="ctr"/>
              <a:r>
                <a:rPr lang="en-US" sz="1000" dirty="0"/>
                <a:t>6VSB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9408" y="6165286"/>
              <a:ext cx="1063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PDMS polymer</a:t>
              </a:r>
            </a:p>
            <a:p>
              <a:r>
                <a:rPr lang="en-US" sz="1000" dirty="0"/>
                <a:t>(10 monomers)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316178" y="1013787"/>
            <a:ext cx="3341040" cy="5654842"/>
            <a:chOff x="4316178" y="1013787"/>
            <a:chExt cx="3341040" cy="565484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13" t="22352" r="32106" b="22437"/>
            <a:stretch/>
          </p:blipFill>
          <p:spPr>
            <a:xfrm>
              <a:off x="4316178" y="1547772"/>
              <a:ext cx="1041262" cy="99882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444"/>
            <a:stretch/>
          </p:blipFill>
          <p:spPr>
            <a:xfrm>
              <a:off x="5833555" y="1579959"/>
              <a:ext cx="1823663" cy="90833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50" t="60127" r="40101"/>
            <a:stretch/>
          </p:blipFill>
          <p:spPr>
            <a:xfrm>
              <a:off x="4632292" y="5078786"/>
              <a:ext cx="1299918" cy="125300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3687" y="2947455"/>
              <a:ext cx="2823916" cy="1643844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209463" y="1013787"/>
              <a:ext cx="1892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Periodic systems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47" t="14030" r="32181" b="14907"/>
            <a:stretch/>
          </p:blipFill>
          <p:spPr>
            <a:xfrm>
              <a:off x="6239499" y="5086045"/>
              <a:ext cx="1194345" cy="1262985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4465108" y="2562223"/>
              <a:ext cx="6864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C60 (0D)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239499" y="2560568"/>
              <a:ext cx="10214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(6,0) CNT (1D)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460920" y="4660547"/>
              <a:ext cx="10294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Graphene (2D)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09204" y="6422408"/>
              <a:ext cx="94609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ZnFe</a:t>
              </a:r>
              <a:r>
                <a:rPr lang="en-US" sz="1000" baseline="-25000" dirty="0"/>
                <a:t>2</a:t>
              </a:r>
              <a:r>
                <a:rPr lang="en-US" sz="1000" dirty="0"/>
                <a:t>O</a:t>
              </a:r>
              <a:r>
                <a:rPr lang="en-US" sz="1000" baseline="-25000" dirty="0"/>
                <a:t>4</a:t>
              </a:r>
              <a:r>
                <a:rPr lang="en-US" sz="1000" dirty="0"/>
                <a:t> (3D)</a:t>
              </a:r>
              <a:endParaRPr lang="en-US" sz="1000" baseline="-250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05115" y="6422407"/>
              <a:ext cx="1063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TiO</a:t>
              </a:r>
              <a:r>
                <a:rPr lang="en-US" sz="1000" baseline="-25000" dirty="0"/>
                <a:t>2</a:t>
              </a:r>
              <a:r>
                <a:rPr lang="en-US" sz="1000" dirty="0"/>
                <a:t> rutile (3D)</a:t>
              </a:r>
              <a:endParaRPr lang="en-US" sz="1000" baseline="-250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275282" y="1015146"/>
            <a:ext cx="3563230" cy="5653483"/>
            <a:chOff x="8275282" y="1015146"/>
            <a:chExt cx="3563230" cy="565348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106" y="3011713"/>
              <a:ext cx="1421623" cy="149285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9523353" y="1015146"/>
              <a:ext cx="1394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Interactions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9005" y="2969688"/>
              <a:ext cx="1509507" cy="151324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3335" y="1589537"/>
              <a:ext cx="1458091" cy="935286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9005" y="1612563"/>
              <a:ext cx="1309235" cy="84312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013" y="4816525"/>
              <a:ext cx="1602398" cy="1628063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8682000" y="2568889"/>
              <a:ext cx="9845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PMMA + H</a:t>
              </a:r>
              <a:r>
                <a:rPr lang="en-US" sz="1000" baseline="-25000" dirty="0"/>
                <a:t>2</a:t>
              </a:r>
              <a:r>
                <a:rPr lang="en-US" sz="1000" dirty="0"/>
                <a:t>O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627543" y="2569706"/>
              <a:ext cx="8771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/>
                <a:t>Ch</a:t>
              </a:r>
              <a:r>
                <a:rPr lang="en-US" sz="1000" dirty="0"/>
                <a:t>-based IL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275282" y="4537437"/>
              <a:ext cx="17508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Adsorption on TiO</a:t>
              </a:r>
              <a:r>
                <a:rPr lang="en-US" sz="1000" baseline="-25000" dirty="0"/>
                <a:t>2</a:t>
              </a:r>
              <a:r>
                <a:rPr lang="en-US" sz="1000" dirty="0"/>
                <a:t> surface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609909" y="4539868"/>
              <a:ext cx="9124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PIN in water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258265" y="6422408"/>
              <a:ext cx="17636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Plant extract in </a:t>
              </a:r>
              <a:r>
                <a:rPr lang="en-US" sz="1000" dirty="0" err="1"/>
                <a:t>Ch</a:t>
              </a:r>
              <a:r>
                <a:rPr lang="en-US" sz="1000" dirty="0"/>
                <a:t>-based IL</a:t>
              </a:r>
            </a:p>
          </p:txBody>
        </p:sp>
      </p:grp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685800"/>
          </a:xfrm>
        </p:spPr>
        <p:txBody>
          <a:bodyPr>
            <a:noAutofit/>
          </a:bodyPr>
          <a:lstStyle/>
          <a:p>
            <a:pPr algn="ctr"/>
            <a:r>
              <a:rPr lang="sr-Latn-RS" sz="3200" dirty="0">
                <a:effectLst/>
              </a:rPr>
              <a:t>What am I doing for living (and for fun)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29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42" y="238125"/>
            <a:ext cx="3626825" cy="11631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583" r="1445" b="5416"/>
          <a:stretch/>
        </p:blipFill>
        <p:spPr>
          <a:xfrm>
            <a:off x="1782693" y="1731862"/>
            <a:ext cx="10409307" cy="5049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322495" y="695855"/>
            <a:ext cx="3248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https://aidasco.org/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C58D2E-8CB9-2A57-1D53-271BD7303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334" y="0"/>
            <a:ext cx="2249424" cy="22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17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3F106-F13F-39C3-CFE4-9B9716D21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04C0CD-200E-D887-26F9-6E4CBDF0D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983"/>
            <a:ext cx="12192000" cy="667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7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16A49-E83E-E587-62DD-C7A3C972B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F986D8-0DCD-EC67-2CB4-A9962C77B2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667" b="4888"/>
          <a:stretch/>
        </p:blipFill>
        <p:spPr>
          <a:xfrm>
            <a:off x="0" y="538994"/>
            <a:ext cx="12155835" cy="591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3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A6631E-8194-27B6-6132-C9B24D06F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Why CONNECT matters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90EB16-4A33-D061-C7FE-B4E20601C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>
                <a:solidFill>
                  <a:schemeClr val="tx1"/>
                </a:solidFill>
              </a:rPr>
              <a:t>Overview and post-conference activities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20B40C-9661-D735-B789-4BEC52676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54AAC7-A883-4A58-8F26-F767898D47C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259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621" y="874436"/>
            <a:ext cx="1175171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Connect 1.0 (2017) “Science and society“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Connect 2.0 (2018) “Common research and education“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Connect 3.0 (2019) “Awareness and convergence“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Connect 4.0 (2020) „Communication and popularization“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Connect 5.0 (2021) „Science Communication“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Connect 6.0 (2022) „Science Communication“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Connect 7.0 (2025) „Towards the ERA“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Connect 8.0 (2026) “Towards the ERA”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7622FE-DF08-7416-F6FE-11FB542472C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8123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effectLst/>
              </a:rPr>
              <a:t>Why CONNECT matters?</a:t>
            </a:r>
            <a:endParaRPr lang="en-US" sz="3200" dirty="0"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DBB383-2ACA-5E34-6D2D-21EB7AEC12CD}"/>
              </a:ext>
            </a:extLst>
          </p:cNvPr>
          <p:cNvSpPr txBox="1"/>
          <p:nvPr/>
        </p:nvSpPr>
        <p:spPr>
          <a:xfrm>
            <a:off x="3346880" y="5088287"/>
            <a:ext cx="41636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~160 students</a:t>
            </a:r>
          </a:p>
          <a:p>
            <a:pPr algn="ctr"/>
            <a:r>
              <a:rPr lang="en-US" sz="3200" b="1" dirty="0"/>
              <a:t>~</a:t>
            </a:r>
            <a:r>
              <a:rPr lang="sr-Latn-RS" sz="3200" b="1" dirty="0"/>
              <a:t>4</a:t>
            </a:r>
            <a:r>
              <a:rPr lang="en-US" sz="3200" b="1" dirty="0"/>
              <a:t>0 lecturers</a:t>
            </a:r>
          </a:p>
        </p:txBody>
      </p:sp>
    </p:spTree>
    <p:extLst>
      <p:ext uri="{BB962C8B-B14F-4D97-AF65-F5344CB8AC3E}">
        <p14:creationId xmlns:p14="http://schemas.microsoft.com/office/powerpoint/2010/main" val="4228866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37D8617-9E41-BBC9-6D63-79AF34FA6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076" y="1157565"/>
            <a:ext cx="12896850" cy="23319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E2227E-7F1D-5743-52B8-8D6CE7E206F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4537813"/>
            <a:ext cx="12192000" cy="22308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A3FB367-76DF-C648-84E1-602164DBD9A2}"/>
              </a:ext>
            </a:extLst>
          </p:cNvPr>
          <p:cNvSpPr txBox="1"/>
          <p:nvPr/>
        </p:nvSpPr>
        <p:spPr>
          <a:xfrm>
            <a:off x="2985145" y="0"/>
            <a:ext cx="6488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31551"/>
                </a:solidFill>
              </a:rPr>
              <a:t>Typical Conference Pattern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D777F9-F24C-5345-7ED6-A9B47CFF8A63}"/>
              </a:ext>
            </a:extLst>
          </p:cNvPr>
          <p:cNvSpPr txBox="1"/>
          <p:nvPr/>
        </p:nvSpPr>
        <p:spPr>
          <a:xfrm>
            <a:off x="866775" y="788233"/>
            <a:ext cx="230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1551"/>
                </a:solidFill>
              </a:rPr>
              <a:t>CONFERENCE 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14FF75-AA71-E0E3-0A6E-C8C18B32D17F}"/>
              </a:ext>
            </a:extLst>
          </p:cNvPr>
          <p:cNvSpPr txBox="1"/>
          <p:nvPr/>
        </p:nvSpPr>
        <p:spPr>
          <a:xfrm>
            <a:off x="4944883" y="789582"/>
            <a:ext cx="230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1551"/>
                </a:solidFill>
              </a:rPr>
              <a:t>CONFERENCE 2026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01AC3D-9CA2-3A8C-42EE-688059D82662}"/>
              </a:ext>
            </a:extLst>
          </p:cNvPr>
          <p:cNvSpPr txBox="1"/>
          <p:nvPr/>
        </p:nvSpPr>
        <p:spPr>
          <a:xfrm>
            <a:off x="9022992" y="788233"/>
            <a:ext cx="230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1551"/>
                </a:solidFill>
              </a:rPr>
              <a:t>CONFERENCE 2027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3D31CE-97BE-5172-13A8-87A0E10B6748}"/>
              </a:ext>
            </a:extLst>
          </p:cNvPr>
          <p:cNvSpPr txBox="1"/>
          <p:nvPr/>
        </p:nvSpPr>
        <p:spPr>
          <a:xfrm>
            <a:off x="2240988" y="3457531"/>
            <a:ext cx="771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C57326"/>
                </a:solidFill>
              </a:rPr>
              <a:t>CONNECT Vision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0ABFA7-6B15-8E6E-43F5-56BD9E0D76A1}"/>
              </a:ext>
            </a:extLst>
          </p:cNvPr>
          <p:cNvSpPr txBox="1"/>
          <p:nvPr/>
        </p:nvSpPr>
        <p:spPr>
          <a:xfrm>
            <a:off x="1009650" y="4061788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57326"/>
                </a:solidFill>
              </a:rPr>
              <a:t>CONNECT 2025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FC0F2F-5D54-A049-4820-4E31E62EE8AB}"/>
              </a:ext>
            </a:extLst>
          </p:cNvPr>
          <p:cNvSpPr txBox="1"/>
          <p:nvPr/>
        </p:nvSpPr>
        <p:spPr>
          <a:xfrm>
            <a:off x="4976072" y="4071901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57326"/>
                </a:solidFill>
              </a:rPr>
              <a:t>CONNECT 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9C683A-43EC-5003-3F58-FFE19A4CDB08}"/>
              </a:ext>
            </a:extLst>
          </p:cNvPr>
          <p:cNvSpPr txBox="1"/>
          <p:nvPr/>
        </p:nvSpPr>
        <p:spPr>
          <a:xfrm>
            <a:off x="9435350" y="4061788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57326"/>
                </a:solidFill>
              </a:rPr>
              <a:t>CONNECT 2027</a:t>
            </a:r>
          </a:p>
        </p:txBody>
      </p:sp>
    </p:spTree>
    <p:extLst>
      <p:ext uri="{BB962C8B-B14F-4D97-AF65-F5344CB8AC3E}">
        <p14:creationId xmlns:p14="http://schemas.microsoft.com/office/powerpoint/2010/main" val="26751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BACB5D-68E5-0142-40D8-52DBCAC788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4F4F7"/>
              </a:clrFrom>
              <a:clrTo>
                <a:srgbClr val="F4F4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46" y="0"/>
            <a:ext cx="11677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67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Neum 2019\IMG_20190712_1515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52" y="1455138"/>
            <a:ext cx="3048000" cy="22860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Neum 2019\IMG_20190712_1517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" t="15622"/>
          <a:stretch/>
        </p:blipFill>
        <p:spPr bwMode="auto">
          <a:xfrm>
            <a:off x="1991228" y="4007557"/>
            <a:ext cx="3576915" cy="2356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78880" y="4440954"/>
            <a:ext cx="451944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1. Paula Hillman (Physics,</a:t>
            </a:r>
            <a:r>
              <a:rPr lang="en-GB" dirty="0"/>
              <a:t> FIAS,</a:t>
            </a:r>
            <a:r>
              <a:rPr lang="sr-Latn-RS" dirty="0"/>
              <a:t> III)</a:t>
            </a:r>
          </a:p>
          <a:p>
            <a:r>
              <a:rPr lang="en-US" dirty="0"/>
              <a:t>2. </a:t>
            </a:r>
            <a:r>
              <a:rPr lang="en-US" dirty="0" err="1"/>
              <a:t>Marija</a:t>
            </a:r>
            <a:r>
              <a:rPr lang="en-US" dirty="0"/>
              <a:t> Vu</a:t>
            </a:r>
            <a:r>
              <a:rPr lang="sr-Latn-RS" dirty="0"/>
              <a:t>čićević, (Biology,</a:t>
            </a:r>
            <a:r>
              <a:rPr lang="en-GB" dirty="0"/>
              <a:t> UNTZ,</a:t>
            </a:r>
            <a:r>
              <a:rPr lang="sr-Latn-RS" dirty="0"/>
              <a:t> II)</a:t>
            </a:r>
          </a:p>
          <a:p>
            <a:r>
              <a:rPr lang="en-GB" dirty="0"/>
              <a:t>3. </a:t>
            </a:r>
            <a:r>
              <a:rPr lang="sr-Latn-RS" dirty="0"/>
              <a:t>Jelena Vuković, (Phyiscs, </a:t>
            </a:r>
            <a:r>
              <a:rPr lang="en-GB" dirty="0"/>
              <a:t>UNBL, </a:t>
            </a:r>
            <a:r>
              <a:rPr lang="sr-Latn-RS" dirty="0"/>
              <a:t>III)</a:t>
            </a:r>
          </a:p>
          <a:p>
            <a:r>
              <a:rPr lang="en-GB" dirty="0"/>
              <a:t>4. </a:t>
            </a:r>
            <a:r>
              <a:rPr lang="sr-Latn-RS" dirty="0"/>
              <a:t>Tom Reichert, (Physics, </a:t>
            </a:r>
            <a:r>
              <a:rPr lang="en-GB" dirty="0"/>
              <a:t>FIAS, </a:t>
            </a:r>
            <a:r>
              <a:rPr lang="sr-Latn-RS" dirty="0"/>
              <a:t>II)</a:t>
            </a:r>
          </a:p>
          <a:p>
            <a:r>
              <a:rPr lang="en-GB" dirty="0"/>
              <a:t>5. </a:t>
            </a:r>
            <a:r>
              <a:rPr lang="sr-Latn-RS" dirty="0"/>
              <a:t>Nedim Baraković (Geography,</a:t>
            </a:r>
            <a:r>
              <a:rPr lang="en-GB" dirty="0"/>
              <a:t> UNTZ,</a:t>
            </a:r>
            <a:r>
              <a:rPr lang="sr-Latn-RS" dirty="0"/>
              <a:t> I)</a:t>
            </a:r>
          </a:p>
          <a:p>
            <a:r>
              <a:rPr lang="en-GB" dirty="0"/>
              <a:t>6. </a:t>
            </a:r>
            <a:r>
              <a:rPr lang="sr-Latn-RS" dirty="0"/>
              <a:t>Slađan Jelić (Physics, </a:t>
            </a:r>
            <a:r>
              <a:rPr lang="en-GB" dirty="0"/>
              <a:t>UNS, </a:t>
            </a:r>
            <a:r>
              <a:rPr lang="sr-Latn-RS" dirty="0"/>
              <a:t>I)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64445" y="2144854"/>
            <a:ext cx="8016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aim of the 3-day workshop was to introduce students with fundamental principles of molecular modeling and to demonstrate the usage of state-of-the-art modeling suite.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78880" y="4007557"/>
            <a:ext cx="4133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Molecular </a:t>
            </a:r>
            <a:r>
              <a:rPr lang="en-GB" dirty="0" err="1"/>
              <a:t>Modeling</a:t>
            </a:r>
            <a:r>
              <a:rPr lang="en-GB" dirty="0"/>
              <a:t> Workshop group: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93012" y="6507021"/>
            <a:ext cx="3986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Computers kindly hosted by the Department of Geography, UNTZ</a:t>
            </a:r>
            <a:endParaRPr lang="en-US" sz="10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96427"/>
            <a:ext cx="12192000" cy="9233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/>
              </a:rPr>
              <a:t>(CONNECT 2.0 Molecular modeling workshop in Tuzla)</a:t>
            </a:r>
          </a:p>
        </p:txBody>
      </p:sp>
    </p:spTree>
    <p:extLst>
      <p:ext uri="{BB962C8B-B14F-4D97-AF65-F5344CB8AC3E}">
        <p14:creationId xmlns:p14="http://schemas.microsoft.com/office/powerpoint/2010/main" val="2445939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6349" y="409308"/>
            <a:ext cx="6224452" cy="5785335"/>
            <a:chOff x="176349" y="-121920"/>
            <a:chExt cx="6224452" cy="578533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6349" y="-121920"/>
              <a:ext cx="6224452" cy="3887207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383" y="3750237"/>
              <a:ext cx="6078578" cy="1913178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00" t="11037" r="43334" b="39926"/>
          <a:stretch/>
        </p:blipFill>
        <p:spPr>
          <a:xfrm>
            <a:off x="6337930" y="3048000"/>
            <a:ext cx="5732150" cy="2815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56A9D6-E523-8066-78CD-F560DFC223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770" y="2903"/>
            <a:ext cx="2350008" cy="235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34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39043" y="374469"/>
            <a:ext cx="5534581" cy="6006573"/>
            <a:chOff x="312323" y="113212"/>
            <a:chExt cx="5534581" cy="600657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323" y="113212"/>
              <a:ext cx="5534581" cy="425849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323" y="4294168"/>
              <a:ext cx="5534581" cy="1825617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234" y="113212"/>
            <a:ext cx="2350008" cy="2350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00" t="10296" r="43250" b="39630"/>
          <a:stretch/>
        </p:blipFill>
        <p:spPr>
          <a:xfrm>
            <a:off x="6437870" y="3453820"/>
            <a:ext cx="5624372" cy="281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3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6C6EF6-39C4-DA2E-8810-594812EA8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40" y="0"/>
            <a:ext cx="9660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73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8608E-7527-7D6A-2B4C-973CC26DA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280" y="0"/>
            <a:ext cx="7112819" cy="4019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760E2E-CFC5-2A6F-8837-3C67D1D9E4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4850256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B1727A-1D97-084F-88E4-E7A495B3C61C}"/>
              </a:ext>
            </a:extLst>
          </p:cNvPr>
          <p:cNvSpPr txBox="1"/>
          <p:nvPr/>
        </p:nvSpPr>
        <p:spPr>
          <a:xfrm>
            <a:off x="5050280" y="5073134"/>
            <a:ext cx="7286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https://publishing.aidasco.org/journals/index.php/aire/issue/view/9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665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64EA75-0E16-7826-E353-5DC214BBA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54AAC7-A883-4A58-8F26-F767898D47C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C5E838-DA21-AB1B-F205-36EC68F0B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779E45-E637-22EB-3F8A-8220552163CF}"/>
              </a:ext>
            </a:extLst>
          </p:cNvPr>
          <p:cNvSpPr txBox="1"/>
          <p:nvPr/>
        </p:nvSpPr>
        <p:spPr>
          <a:xfrm>
            <a:off x="0" y="291716"/>
            <a:ext cx="121920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Editorial </a:t>
            </a:r>
          </a:p>
          <a:p>
            <a:pPr marR="0" lvl="0" algn="ctr" fontAlgn="base"/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Stevan Armaković, Sanja J. Armaković and Maria M. </a:t>
            </a:r>
            <a:r>
              <a:rPr lang="en-US" sz="2400" b="0" i="0" dirty="0" err="1">
                <a:solidFill>
                  <a:schemeClr val="tx1"/>
                </a:solidFill>
                <a:effectLst/>
                <a:latin typeface="+mn-lt"/>
              </a:rPr>
              <a:t>Savanović</a:t>
            </a:r>
            <a:endParaRPr lang="en-US" sz="2400" dirty="0"/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CONNECT: A Student-Centered Conference Model for Dialogue, Mentorship and Interdisciplinary Exchange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Stevan Armaković</a:t>
            </a:r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8 Years Later: CONNECT 2017 Alumni’s Reflection on CONNECT 2025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Ajla </a:t>
            </a:r>
            <a:r>
              <a:rPr lang="en-US" sz="2400" b="0" i="0" dirty="0" err="1">
                <a:solidFill>
                  <a:schemeClr val="tx1"/>
                </a:solidFill>
                <a:effectLst/>
                <a:latin typeface="+mn-lt"/>
              </a:rPr>
              <a:t>Nurkanović</a:t>
            </a: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 and Goran Stanić</a:t>
            </a:r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Experiencing CONNECT 2025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Dušica Krunić</a:t>
            </a:r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Science Communication as a Creative Endeavor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Aleksandar </a:t>
            </a:r>
            <a:r>
              <a:rPr lang="en-US" sz="2400" b="0" i="0" dirty="0" err="1">
                <a:solidFill>
                  <a:schemeClr val="tx1"/>
                </a:solidFill>
                <a:effectLst/>
                <a:latin typeface="+mn-lt"/>
              </a:rPr>
              <a:t>Sredojević</a:t>
            </a:r>
            <a:endParaRPr lang="en-US" sz="24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CONNECT 2025: A Young Researcher’s Perspective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Tina Tadi</a:t>
            </a:r>
            <a:r>
              <a:rPr lang="sr-Latn-RS" sz="2400" b="0" i="0" dirty="0">
                <a:solidFill>
                  <a:schemeClr val="tx1"/>
                </a:solidFill>
                <a:effectLst/>
                <a:latin typeface="+mn-lt"/>
              </a:rPr>
              <a:t>ć</a:t>
            </a:r>
            <a:endParaRPr lang="en-US" sz="24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When Science Becomes Both the Impetus to Depart and the Rationale to Return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Nikolina Nikolić</a:t>
            </a:r>
          </a:p>
          <a:p>
            <a:pPr marR="0" lvl="0" algn="ctr" fontAlgn="base"/>
            <a:r>
              <a:rPr lang="en-US" sz="2400" b="1" i="0" dirty="0">
                <a:solidFill>
                  <a:schemeClr val="tx1"/>
                </a:solidFill>
                <a:effectLst/>
                <a:latin typeface="+mn-lt"/>
              </a:rPr>
              <a:t>Interdisciplinarity as a Foundation of Scientific Research</a:t>
            </a:r>
            <a:b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2400" b="0" i="0" dirty="0">
                <a:solidFill>
                  <a:schemeClr val="tx1"/>
                </a:solidFill>
                <a:effectLst/>
                <a:latin typeface="+mn-lt"/>
              </a:rPr>
              <a:t>Srđan Jakovljević</a:t>
            </a:r>
            <a:endParaRPr lang="en-US" sz="1600" b="0" i="0" dirty="0">
              <a:solidFill>
                <a:srgbClr val="3A3A3A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59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659F60-361F-067B-4D20-0DCF4C86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Examples of Digital Transition in Computational Materials Science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F3314C-C0FB-ED83-9B8A-EEBC8C71D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897030"/>
          </a:xfrm>
        </p:spPr>
        <p:txBody>
          <a:bodyPr/>
          <a:lstStyle/>
          <a:p>
            <a:r>
              <a:rPr lang="sr-Latn-RS" dirty="0">
                <a:solidFill>
                  <a:schemeClr val="tx1"/>
                </a:solidFill>
              </a:rPr>
              <a:t>Deep Tech From the Web</a:t>
            </a:r>
          </a:p>
          <a:p>
            <a:r>
              <a:rPr lang="sr-Latn-RS" dirty="0">
                <a:solidFill>
                  <a:schemeClr val="tx1"/>
                </a:solidFill>
              </a:rPr>
              <a:t>Atomistica Online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Facebook FAIR team</a:t>
            </a:r>
          </a:p>
          <a:p>
            <a:r>
              <a:rPr lang="en-US" dirty="0">
                <a:solidFill>
                  <a:schemeClr val="tx1"/>
                </a:solidFill>
              </a:rPr>
              <a:t>Atomistic calculations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4C0CCF-A16E-482C-389F-7828929B1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54AAC7-A883-4A58-8F26-F767898D47CE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97BFF9-AD9C-A36D-1388-2A52699BC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6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-1" y="2164079"/>
            <a:ext cx="5577841" cy="300228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dirty="0">
                <a:solidFill>
                  <a:schemeClr val="tx1"/>
                </a:solidFill>
              </a:rPr>
              <a:t>Participation in beta testing</a:t>
            </a:r>
          </a:p>
          <a:p>
            <a:pPr marL="285750" indent="-285750"/>
            <a:r>
              <a:rPr lang="en-US" dirty="0">
                <a:solidFill>
                  <a:schemeClr val="tx1"/>
                </a:solidFill>
              </a:rPr>
              <a:t>4 students from JJZ high school</a:t>
            </a:r>
          </a:p>
          <a:p>
            <a:pPr marL="285750" indent="-285750"/>
            <a:r>
              <a:rPr lang="en-US" dirty="0">
                <a:solidFill>
                  <a:schemeClr val="tx1"/>
                </a:solidFill>
              </a:rPr>
              <a:t>10 PhD students from University of Novi Sad with the experimental materials science background</a:t>
            </a:r>
          </a:p>
          <a:p>
            <a:pPr marL="285750" indent="-285750"/>
            <a:r>
              <a:rPr lang="en-US" dirty="0">
                <a:solidFill>
                  <a:schemeClr val="tx1"/>
                </a:solidFill>
              </a:rPr>
              <a:t>We focused on quasi periodic structures and used molecular DFT </a:t>
            </a:r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r="3187"/>
          <a:stretch>
            <a:fillRect/>
          </a:stretch>
        </p:blipFill>
        <p:spPr>
          <a:xfrm>
            <a:off x="5577840" y="1402079"/>
            <a:ext cx="6430912" cy="457200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-60960"/>
            <a:ext cx="12192000" cy="12255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800" dirty="0">
                <a:effectLst/>
              </a:rPr>
              <a:t>Digital Transformation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effectLst/>
              </a:rPr>
              <a:t>(Workshop in 2021. using Schrödinger Virtual Station)</a:t>
            </a:r>
          </a:p>
          <a:p>
            <a:endParaRPr lang="en-US" sz="2800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2317" y="6211617"/>
            <a:ext cx="8723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800" dirty="0"/>
              <a:t>DEEP TECH COMES FROM THE WEB(BROWSER)!!!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9233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13270"/>
          <a:stretch/>
        </p:blipFill>
        <p:spPr>
          <a:xfrm>
            <a:off x="-547968" y="383459"/>
            <a:ext cx="13051960" cy="53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69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64" y="0"/>
            <a:ext cx="11679280" cy="71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04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75" y="0"/>
            <a:ext cx="11739716" cy="687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4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73" y="0"/>
            <a:ext cx="554458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914" y="90124"/>
            <a:ext cx="5301104" cy="676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89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2876"/>
          <a:stretch/>
        </p:blipFill>
        <p:spPr>
          <a:xfrm>
            <a:off x="1285203" y="331470"/>
            <a:ext cx="9621593" cy="63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99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835" y="128127"/>
            <a:ext cx="9526329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74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26" y="1484644"/>
            <a:ext cx="1930400" cy="1435684"/>
          </a:xfrm>
        </p:spPr>
      </p:pic>
      <p:sp>
        <p:nvSpPr>
          <p:cNvPr id="2" name="TextBox 1"/>
          <p:cNvSpPr txBox="1"/>
          <p:nvPr/>
        </p:nvSpPr>
        <p:spPr>
          <a:xfrm>
            <a:off x="3987062" y="899160"/>
            <a:ext cx="82587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  <a:latin typeface="Square721 BT" panose="020B0504020202060204" pitchFamily="34" charset="0"/>
              </a:rPr>
              <a:t>Presented in papers published in “Molecular Simulation” journal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  <a:latin typeface="Square721 BT" panose="020B0504020202060204" pitchFamily="34" charset="0"/>
              </a:rPr>
              <a:t>Initially conceived “just” as an online input generator for ORCA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  <a:latin typeface="Square721 BT" panose="020B0504020202060204" pitchFamily="34" charset="0"/>
              </a:rPr>
              <a:t>Intended for teaching molecular modeling and for beginners in this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  <a:latin typeface="Square721 BT" panose="020B0504020202060204" pitchFamily="34" charset="0"/>
              </a:rPr>
              <a:t>Developed using python and the Anvil platform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090003"/>
            <a:ext cx="3938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quare721 BT" panose="020B0504020202060204" pitchFamily="34" charset="0"/>
                <a:hlinkClick r:id="rId3"/>
              </a:rPr>
              <a:t>https://atomistica.online</a:t>
            </a:r>
            <a:r>
              <a:rPr lang="en-US" sz="2400" dirty="0">
                <a:latin typeface="Square721 BT" panose="020B050402020206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534" y="3551668"/>
            <a:ext cx="23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n>
                  <a:solidFill>
                    <a:srgbClr val="2F5897">
                      <a:lumMod val="75000"/>
                    </a:srgbClr>
                  </a:solidFill>
                </a:ln>
                <a:solidFill>
                  <a:prstClr val="black"/>
                </a:solidFill>
                <a:latin typeface="Square721 BT" panose="020B0504020202060204" pitchFamily="34" charset="0"/>
              </a:rPr>
              <a:t>Join Discord server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2153" y="3921000"/>
            <a:ext cx="3663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Square721 BT" panose="020B0504020202060204" pitchFamily="34" charset="0"/>
                <a:hlinkClick r:id="rId4"/>
              </a:rPr>
              <a:t>https://discord.gg/cDcTT6NknH</a:t>
            </a:r>
            <a:endParaRPr lang="en-US" dirty="0">
              <a:latin typeface="Square721 BT" panose="020B050402020206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/>
          <a:stretch/>
        </p:blipFill>
        <p:spPr>
          <a:xfrm>
            <a:off x="4679948" y="2202486"/>
            <a:ext cx="5869075" cy="2329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599" y="3995557"/>
            <a:ext cx="5562601" cy="2570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0" y="76200"/>
            <a:ext cx="12192000" cy="8534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800" dirty="0" err="1">
                <a:effectLst/>
              </a:rPr>
              <a:t>Atomistica.online</a:t>
            </a:r>
            <a:r>
              <a:rPr lang="en-US" sz="2800" dirty="0">
                <a:effectLst/>
              </a:rPr>
              <a:t> - our contribution to deep tech from the web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16500" t="20371" r="13083" b="28370"/>
          <a:stretch/>
        </p:blipFill>
        <p:spPr>
          <a:xfrm>
            <a:off x="51534" y="4495313"/>
            <a:ext cx="5770146" cy="23626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DC6F68-30C9-2AC1-4B0C-0D9A9F3E5E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28" y="1278326"/>
            <a:ext cx="1655064" cy="165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97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525"/>
            <a:ext cx="12214908" cy="584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88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40640" y="1299221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117122" y="1295607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8183880" y="3282531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4117122" y="3282532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0640" y="3282532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8183880" y="1299220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1026604"/>
          </a:xfrm>
        </p:spPr>
        <p:txBody>
          <a:bodyPr/>
          <a:lstStyle/>
          <a:p>
            <a:r>
              <a:rPr lang="en-US" dirty="0"/>
              <a:t>Tools of </a:t>
            </a:r>
            <a:r>
              <a:rPr lang="en-US" dirty="0" err="1"/>
              <a:t>atomistica.online</a:t>
            </a:r>
            <a:r>
              <a:rPr lang="en-US" dirty="0"/>
              <a:t> 2025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7788" y="1377945"/>
            <a:ext cx="37638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Online calculators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</a:t>
            </a:r>
            <a:r>
              <a:rPr lang="en-US" dirty="0" err="1"/>
              <a:t>xtb</a:t>
            </a:r>
            <a:r>
              <a:rPr lang="en-US" dirty="0"/>
              <a:t> calculator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MOPAC2016 calculator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SHERMO</a:t>
            </a:r>
          </a:p>
        </p:txBody>
      </p:sp>
      <p:sp>
        <p:nvSpPr>
          <p:cNvPr id="7" name="Rectangle 6"/>
          <p:cNvSpPr/>
          <p:nvPr/>
        </p:nvSpPr>
        <p:spPr>
          <a:xfrm>
            <a:off x="8163560" y="1377945"/>
            <a:ext cx="4159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Generation of molecular structures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</a:t>
            </a:r>
            <a:r>
              <a:rPr lang="en-US" dirty="0" err="1"/>
              <a:t>Packmol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Ionic liquids generator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Conformers Generator (</a:t>
            </a:r>
            <a:r>
              <a:rPr lang="en-US" dirty="0" err="1"/>
              <a:t>ConfGen</a:t>
            </a:r>
            <a:r>
              <a:rPr lang="en-US" dirty="0"/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3382504"/>
            <a:ext cx="37670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Property calculators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Detonation Properties (DEPRO)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IR &amp; UV spectra generators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Descriptors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ADME calculator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4170681" y="3382504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Multiwfn</a:t>
            </a:r>
            <a:r>
              <a:rPr lang="en-US" b="1" dirty="0"/>
              <a:t> tools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RDG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Partial density of states generator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Molecular surface analysis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95640" y="3382504"/>
            <a:ext cx="3843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Converters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.</a:t>
            </a:r>
            <a:r>
              <a:rPr lang="en-US" dirty="0" err="1"/>
              <a:t>gbw</a:t>
            </a:r>
            <a:r>
              <a:rPr lang="en-US" dirty="0"/>
              <a:t> to .</a:t>
            </a:r>
            <a:r>
              <a:rPr lang="en-US" dirty="0" err="1"/>
              <a:t>wfn</a:t>
            </a:r>
            <a:r>
              <a:rPr lang="en-US" dirty="0"/>
              <a:t> and .</a:t>
            </a:r>
            <a:r>
              <a:rPr lang="en-US" dirty="0" err="1"/>
              <a:t>wfx</a:t>
            </a:r>
            <a:r>
              <a:rPr lang="en-US" dirty="0"/>
              <a:t> converter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1377945"/>
            <a:ext cx="33176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Input generators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Orca input generator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Orca input batch generator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PSI4 input generator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QCXMS input generator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7122" y="5235910"/>
            <a:ext cx="3954998" cy="157861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28882" y="5364506"/>
            <a:ext cx="3843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Desktop tools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XTB GUI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ORCA launch and monitor GUI</a:t>
            </a:r>
          </a:p>
        </p:txBody>
      </p:sp>
    </p:spTree>
    <p:extLst>
      <p:ext uri="{BB962C8B-B14F-4D97-AF65-F5344CB8AC3E}">
        <p14:creationId xmlns:p14="http://schemas.microsoft.com/office/powerpoint/2010/main" val="904414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38225"/>
          </a:xfrm>
        </p:spPr>
        <p:txBody>
          <a:bodyPr/>
          <a:lstStyle/>
          <a:p>
            <a:r>
              <a:rPr lang="sr-Latn-RS" dirty="0"/>
              <a:t>xtb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0" y="1195195"/>
                <a:ext cx="781015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sr-Latn-RS" dirty="0"/>
                  <a:t>Semiempirical methods </a:t>
                </a:r>
                <a:r>
                  <a:rPr lang="en-US" dirty="0"/>
                  <a:t>based on </a:t>
                </a:r>
                <a:r>
                  <a:rPr lang="sr-Latn-RS" dirty="0"/>
                  <a:t>e</a:t>
                </a:r>
                <a:r>
                  <a:rPr lang="sr-Latn-RS" b="1" dirty="0"/>
                  <a:t>x</a:t>
                </a:r>
                <a:r>
                  <a:rPr lang="sr-Latn-RS" dirty="0"/>
                  <a:t>tended </a:t>
                </a:r>
                <a:r>
                  <a:rPr lang="sr-Latn-RS" b="1" dirty="0"/>
                  <a:t>t</a:t>
                </a:r>
                <a:r>
                  <a:rPr lang="sr-Latn-RS" dirty="0"/>
                  <a:t>ight </a:t>
                </a:r>
                <a:r>
                  <a:rPr lang="sr-Latn-RS" b="1" dirty="0"/>
                  <a:t>b</a:t>
                </a:r>
                <a:r>
                  <a:rPr lang="sr-Latn-RS" dirty="0"/>
                  <a:t>inding method </a:t>
                </a:r>
                <a:r>
                  <a:rPr lang="en-US" dirty="0"/>
                  <a:t>(XTB)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dirty="0" err="1"/>
                  <a:t>GFN</a:t>
                </a:r>
                <a:r>
                  <a:rPr lang="en-US" i="1" dirty="0" err="1"/>
                  <a:t>n</a:t>
                </a:r>
                <a:r>
                  <a:rPr lang="en-US" dirty="0" err="1"/>
                  <a:t>-xTB</a:t>
                </a:r>
                <a:r>
                  <a:rPr lang="en-US" dirty="0"/>
                  <a:t> family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=2, 1, 0</m:t>
                    </m:r>
                  </m:oMath>
                </a14:m>
                <a:r>
                  <a:rPr lang="en-US" dirty="0"/>
                  <a:t>) and GFN-FF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sr-Latn-RS" dirty="0"/>
                  <a:t>g-xTB – the latest and most powerful</a:t>
                </a:r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95195"/>
                <a:ext cx="7810150" cy="923330"/>
              </a:xfrm>
              <a:prstGeom prst="rect">
                <a:avLst/>
              </a:prstGeom>
              <a:blipFill>
                <a:blip r:embed="rId3"/>
                <a:stretch>
                  <a:fillRect l="-468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41" y="519111"/>
            <a:ext cx="5013960" cy="40996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637636"/>
            <a:ext cx="73781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GFN (Geometry, Frequency, Noncovalent)</a:t>
            </a:r>
            <a:r>
              <a:rPr lang="en-US" sz="2800" dirty="0"/>
              <a:t>, parametrized for all elements up to Z=86.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667" y="4455082"/>
            <a:ext cx="10967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Geometry (G): </a:t>
            </a:r>
            <a:r>
              <a:rPr lang="en-US" dirty="0"/>
              <a:t>extended tight-binding Hamiltonian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Frequency (F): </a:t>
            </a:r>
            <a:r>
              <a:rPr lang="en-US" dirty="0"/>
              <a:t>analytical second derivatives (Hessians)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Noncovalent interactions (N):</a:t>
            </a:r>
            <a:r>
              <a:rPr lang="en-US" dirty="0"/>
              <a:t> Empirically corrected dispersion terms (e.g., D3-like in GFN1 and advanced density-dependent D4-like in GFN2) and multipole electrostatics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6583" y="4455082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WIREs Computational Molecular Science 2020</a:t>
            </a:r>
          </a:p>
          <a:p>
            <a:pPr algn="ctr"/>
            <a:r>
              <a:rPr lang="en-US" sz="1200" dirty="0">
                <a:hlinkClick r:id="rId5"/>
              </a:rPr>
              <a:t>https://doi.org/10.1002/wcms.1493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82099" y="274432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Open source</a:t>
            </a:r>
          </a:p>
        </p:txBody>
      </p:sp>
    </p:spTree>
    <p:extLst>
      <p:ext uri="{BB962C8B-B14F-4D97-AF65-F5344CB8AC3E}">
        <p14:creationId xmlns:p14="http://schemas.microsoft.com/office/powerpoint/2010/main" val="512003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40" y="768288"/>
            <a:ext cx="10972800" cy="762000"/>
          </a:xfrm>
        </p:spPr>
        <p:txBody>
          <a:bodyPr/>
          <a:lstStyle/>
          <a:p>
            <a:r>
              <a:rPr lang="en-US" sz="4000" dirty="0"/>
              <a:t>The power of </a:t>
            </a:r>
            <a:r>
              <a:rPr lang="en-US" sz="4000" dirty="0" err="1"/>
              <a:t>semiempirical</a:t>
            </a:r>
            <a:r>
              <a:rPr lang="en-US" sz="4000" dirty="0"/>
              <a:t> methods</a:t>
            </a:r>
            <a:br>
              <a:rPr lang="en-US" sz="4000" dirty="0"/>
            </a:br>
            <a:r>
              <a:rPr lang="en-US" sz="4000" dirty="0"/>
              <a:t>-MET in explicit solvation-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521894"/>
            <a:ext cx="4444235" cy="34314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1422890"/>
            <a:ext cx="5101515" cy="3415044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047240" y="4953311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746687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063577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0107265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17221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65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Explicit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78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SE/GFN2-xTB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11m, 27 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80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FF/GFN-FF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1m,</a:t>
                      </a:r>
                      <a:r>
                        <a:rPr lang="en-US" baseline="0" dirty="0"/>
                        <a:t> 8s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8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FF/OPLS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83584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156617" y="4486427"/>
            <a:ext cx="2118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Ryzen 7950X/64GB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98218" y="3237602"/>
            <a:ext cx="1207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344 atoms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3750" t="49259" r="55000" b="30741"/>
          <a:stretch/>
        </p:blipFill>
        <p:spPr>
          <a:xfrm>
            <a:off x="0" y="2363787"/>
            <a:ext cx="12170198" cy="165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7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8667" b="4888"/>
          <a:stretch/>
        </p:blipFill>
        <p:spPr>
          <a:xfrm>
            <a:off x="0" y="538994"/>
            <a:ext cx="12155835" cy="591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9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0148" r="14584" b="5852"/>
          <a:stretch/>
        </p:blipFill>
        <p:spPr>
          <a:xfrm>
            <a:off x="0" y="137160"/>
            <a:ext cx="12192000" cy="674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29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9852" r="7750" b="20370"/>
          <a:stretch/>
        </p:blipFill>
        <p:spPr>
          <a:xfrm>
            <a:off x="0" y="685800"/>
            <a:ext cx="12192000" cy="518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70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416" t="10000" r="12167" b="13704"/>
          <a:stretch/>
        </p:blipFill>
        <p:spPr>
          <a:xfrm>
            <a:off x="0" y="228600"/>
            <a:ext cx="12244171" cy="60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14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66" t="9828" r="2693" b="9032"/>
          <a:stretch/>
        </p:blipFill>
        <p:spPr>
          <a:xfrm>
            <a:off x="0" y="558212"/>
            <a:ext cx="12192000" cy="58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34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66" t="10148" r="7835" b="17703"/>
          <a:stretch/>
        </p:blipFill>
        <p:spPr>
          <a:xfrm>
            <a:off x="1" y="640080"/>
            <a:ext cx="12192000" cy="546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09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83" t="10149" r="7667" b="11925"/>
          <a:stretch/>
        </p:blipFill>
        <p:spPr>
          <a:xfrm>
            <a:off x="0" y="518160"/>
            <a:ext cx="12242182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44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125" t="2593" r="52083" b="11481"/>
          <a:stretch/>
        </p:blipFill>
        <p:spPr>
          <a:xfrm>
            <a:off x="156001" y="98027"/>
            <a:ext cx="12006098" cy="64777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750" t="49259" r="55000" b="30741"/>
          <a:stretch/>
        </p:blipFill>
        <p:spPr>
          <a:xfrm>
            <a:off x="304800" y="3962400"/>
            <a:ext cx="11277600" cy="15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5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0057" b="4929"/>
          <a:stretch/>
        </p:blipFill>
        <p:spPr>
          <a:xfrm>
            <a:off x="-46891" y="539265"/>
            <a:ext cx="12238891" cy="58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95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0057" r="1538" b="18376"/>
          <a:stretch/>
        </p:blipFill>
        <p:spPr>
          <a:xfrm>
            <a:off x="-22697" y="984739"/>
            <a:ext cx="12214697" cy="499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6378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61" y="0"/>
            <a:ext cx="11934092" cy="687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696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3120"/>
          </a:xfrm>
        </p:spPr>
        <p:txBody>
          <a:bodyPr/>
          <a:lstStyle/>
          <a:p>
            <a:r>
              <a:rPr lang="en-US" dirty="0"/>
              <a:t>Ionic liquids generator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4816"/>
            <a:ext cx="7734970" cy="6043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2" t="26745" r="16606" b="27591"/>
          <a:stretch/>
        </p:blipFill>
        <p:spPr>
          <a:xfrm>
            <a:off x="8006080" y="1432561"/>
            <a:ext cx="4037247" cy="14630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47512" y="3495041"/>
            <a:ext cx="19543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Cations: 1316</a:t>
            </a:r>
          </a:p>
          <a:p>
            <a:r>
              <a:rPr lang="en-US" dirty="0"/>
              <a:t>Anions: 456</a:t>
            </a:r>
          </a:p>
          <a:p>
            <a:r>
              <a:rPr lang="en-US" dirty="0"/>
              <a:t>In total: 600 000 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11793" y="5110481"/>
            <a:ext cx="3731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ML friendly database coming soon</a:t>
            </a:r>
          </a:p>
        </p:txBody>
      </p:sp>
    </p:spTree>
    <p:extLst>
      <p:ext uri="{BB962C8B-B14F-4D97-AF65-F5344CB8AC3E}">
        <p14:creationId xmlns:p14="http://schemas.microsoft.com/office/powerpoint/2010/main" val="152550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33377"/>
          </a:xfrm>
        </p:spPr>
        <p:txBody>
          <a:bodyPr/>
          <a:lstStyle/>
          <a:p>
            <a:r>
              <a:rPr lang="en-US" dirty="0"/>
              <a:t>Registration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631" t="2167" r="3198" b="1508"/>
          <a:stretch/>
        </p:blipFill>
        <p:spPr>
          <a:xfrm>
            <a:off x="1310640" y="1253536"/>
            <a:ext cx="3621598" cy="52905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8055" t="13077"/>
          <a:stretch/>
        </p:blipFill>
        <p:spPr>
          <a:xfrm>
            <a:off x="5953759" y="1052068"/>
            <a:ext cx="5377855" cy="550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970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37774" y="-140723"/>
            <a:ext cx="10972800" cy="1158240"/>
          </a:xfrm>
        </p:spPr>
        <p:txBody>
          <a:bodyPr/>
          <a:lstStyle/>
          <a:p>
            <a:r>
              <a:rPr lang="en-US" dirty="0"/>
              <a:t>Digital transition by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4363" y="1451204"/>
            <a:ext cx="28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Meta Platforms, </a:t>
            </a:r>
            <a:r>
              <a:rPr lang="en-US" sz="2400" dirty="0" err="1"/>
              <a:t>Inc</a:t>
            </a:r>
            <a:endParaRPr lang="en-US" sz="2400" dirty="0"/>
          </a:p>
        </p:txBody>
      </p:sp>
      <p:pic>
        <p:nvPicPr>
          <p:cNvPr id="1026" name="Picture 2" descr="https://upload.wikimedia.org/wikipedia/commons/b/bb/Meta_HQ_202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87" y="2025138"/>
            <a:ext cx="5988171" cy="3237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494" y="164193"/>
            <a:ext cx="3769008" cy="75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3520" y="2321625"/>
            <a:ext cx="30269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Platforms</a:t>
            </a:r>
            <a:r>
              <a:rPr lang="en-US" sz="28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Facebook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Instagram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Messenger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WhatsApp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Threads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82240" y="2326770"/>
            <a:ext cx="3037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/>
              <a:t>Divisions: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Reality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561121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4051-3958-835D-691F-482EC1468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7527"/>
          </a:xfrm>
        </p:spPr>
        <p:txBody>
          <a:bodyPr/>
          <a:lstStyle/>
          <a:p>
            <a:r>
              <a:rPr lang="en-US" sz="3200" dirty="0"/>
              <a:t>Meta’s Metaverse Bet: Expensive Vision Uncertain Return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804D7-2FF3-88DD-4DA0-74AF366B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5994C-2C34-3F2E-3A51-6431F7583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8B8B6-3310-F112-20C0-4279ADB1002A}"/>
              </a:ext>
            </a:extLst>
          </p:cNvPr>
          <p:cNvSpPr txBox="1"/>
          <p:nvPr/>
        </p:nvSpPr>
        <p:spPr>
          <a:xfrm>
            <a:off x="0" y="104304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 bold attempt to redefine social computing, with enormous cost and still-limited mainstream adoption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CA11FE-C695-BEAC-EB67-FDB898AB7BB2}"/>
              </a:ext>
            </a:extLst>
          </p:cNvPr>
          <p:cNvSpPr/>
          <p:nvPr/>
        </p:nvSpPr>
        <p:spPr>
          <a:xfrm>
            <a:off x="488272" y="1796483"/>
            <a:ext cx="5992427" cy="446227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39DB4-FCC9-A4F9-190C-238786F4CD16}"/>
              </a:ext>
            </a:extLst>
          </p:cNvPr>
          <p:cNvSpPr txBox="1"/>
          <p:nvPr/>
        </p:nvSpPr>
        <p:spPr>
          <a:xfrm>
            <a:off x="565004" y="2047175"/>
            <a:ext cx="228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53506-4A76-85CA-D238-474B1DA16BED}"/>
              </a:ext>
            </a:extLst>
          </p:cNvPr>
          <p:cNvSpPr txBox="1"/>
          <p:nvPr/>
        </p:nvSpPr>
        <p:spPr>
          <a:xfrm>
            <a:off x="744920" y="2503932"/>
            <a:ext cx="419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Build the next computing platform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C0F807-4C6D-0D0C-D318-69EB48A2F4D9}"/>
              </a:ext>
            </a:extLst>
          </p:cNvPr>
          <p:cNvSpPr txBox="1"/>
          <p:nvPr/>
        </p:nvSpPr>
        <p:spPr>
          <a:xfrm>
            <a:off x="919674" y="2961035"/>
            <a:ext cx="5390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persistent ecosystem where social interaction, work, entertainment and digital identity move beyond the flat screen.</a:t>
            </a: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D9E32D66-8B60-CFC9-48A3-885468CC7A1B}"/>
              </a:ext>
            </a:extLst>
          </p:cNvPr>
          <p:cNvSpPr/>
          <p:nvPr/>
        </p:nvSpPr>
        <p:spPr>
          <a:xfrm>
            <a:off x="901919" y="4110167"/>
            <a:ext cx="2029968" cy="813816"/>
          </a:xfrm>
          <a:prstGeom prst="roundRect">
            <a:avLst>
              <a:gd name="adj" fmla="val 8989"/>
            </a:avLst>
          </a:prstGeom>
          <a:solidFill>
            <a:srgbClr val="F7FAFF"/>
          </a:solidFill>
          <a:ln w="12700">
            <a:solidFill>
              <a:srgbClr val="DCE7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B4A43148-FDAA-928E-92C5-70524310B25E}"/>
              </a:ext>
            </a:extLst>
          </p:cNvPr>
          <p:cNvSpPr/>
          <p:nvPr/>
        </p:nvSpPr>
        <p:spPr>
          <a:xfrm>
            <a:off x="1029935" y="4238183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77F2"/>
                </a:solidFill>
              </a:rPr>
              <a:t>◎</a:t>
            </a:r>
            <a:endParaRPr lang="en-US" sz="2000" dirty="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55A4E6BD-F5A8-FA74-9DAF-72DC27580D02}"/>
              </a:ext>
            </a:extLst>
          </p:cNvPr>
          <p:cNvSpPr/>
          <p:nvPr/>
        </p:nvSpPr>
        <p:spPr>
          <a:xfrm>
            <a:off x="1404839" y="4229039"/>
            <a:ext cx="13898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60" b="1" dirty="0">
                <a:solidFill>
                  <a:srgbClr val="1F2937"/>
                </a:solidFill>
              </a:rPr>
              <a:t>Horizon Worlds</a:t>
            </a:r>
            <a:endParaRPr lang="en-US" sz="116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8682A64E-2BBA-EAE2-FD26-7BCEAA8C7FAE}"/>
              </a:ext>
            </a:extLst>
          </p:cNvPr>
          <p:cNvSpPr/>
          <p:nvPr/>
        </p:nvSpPr>
        <p:spPr>
          <a:xfrm>
            <a:off x="1404839" y="4512503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B7280"/>
                </a:solidFill>
              </a:rPr>
              <a:t>Virtual social spaces</a:t>
            </a:r>
            <a:endParaRPr lang="en-US" sz="880" dirty="0"/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AC67BFEE-1D4B-6E59-4EB9-0463C4A7A5E1}"/>
              </a:ext>
            </a:extLst>
          </p:cNvPr>
          <p:cNvSpPr/>
          <p:nvPr/>
        </p:nvSpPr>
        <p:spPr>
          <a:xfrm>
            <a:off x="3160487" y="4110167"/>
            <a:ext cx="2029968" cy="813816"/>
          </a:xfrm>
          <a:prstGeom prst="roundRect">
            <a:avLst>
              <a:gd name="adj" fmla="val 8989"/>
            </a:avLst>
          </a:prstGeom>
          <a:solidFill>
            <a:srgbClr val="F7FAFF"/>
          </a:solidFill>
          <a:ln w="12700">
            <a:solidFill>
              <a:srgbClr val="DCE7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9FFA8F6C-F325-D373-E682-73935BEC50DC}"/>
              </a:ext>
            </a:extLst>
          </p:cNvPr>
          <p:cNvSpPr/>
          <p:nvPr/>
        </p:nvSpPr>
        <p:spPr>
          <a:xfrm>
            <a:off x="3288503" y="4238183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77F2"/>
                </a:solidFill>
              </a:rPr>
              <a:t>◉</a:t>
            </a:r>
            <a:endParaRPr lang="en-US" sz="2000" dirty="0"/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11186244-324F-CEC6-831E-5E118D1E0439}"/>
              </a:ext>
            </a:extLst>
          </p:cNvPr>
          <p:cNvSpPr/>
          <p:nvPr/>
        </p:nvSpPr>
        <p:spPr>
          <a:xfrm>
            <a:off x="3663407" y="4229039"/>
            <a:ext cx="13898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60" b="1" dirty="0">
                <a:solidFill>
                  <a:srgbClr val="1F2937"/>
                </a:solidFill>
              </a:rPr>
              <a:t>Meta Quest</a:t>
            </a:r>
            <a:endParaRPr lang="en-US" sz="116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E5772890-01BD-4B2E-33C5-6645655F3F50}"/>
              </a:ext>
            </a:extLst>
          </p:cNvPr>
          <p:cNvSpPr/>
          <p:nvPr/>
        </p:nvSpPr>
        <p:spPr>
          <a:xfrm>
            <a:off x="3663407" y="4512503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B7280"/>
                </a:solidFill>
              </a:rPr>
              <a:t>VR hardware ecosystem</a:t>
            </a:r>
            <a:endParaRPr lang="en-US" sz="880" dirty="0"/>
          </a:p>
        </p:txBody>
      </p:sp>
      <p:sp>
        <p:nvSpPr>
          <p:cNvPr id="29" name="Shape 18">
            <a:extLst>
              <a:ext uri="{FF2B5EF4-FFF2-40B4-BE49-F238E27FC236}">
                <a16:creationId xmlns:a16="http://schemas.microsoft.com/office/drawing/2014/main" id="{CDCBF0B7-58EF-D7C6-69F2-A6A1C9F79920}"/>
              </a:ext>
            </a:extLst>
          </p:cNvPr>
          <p:cNvSpPr/>
          <p:nvPr/>
        </p:nvSpPr>
        <p:spPr>
          <a:xfrm>
            <a:off x="901919" y="5134295"/>
            <a:ext cx="2029968" cy="813816"/>
          </a:xfrm>
          <a:prstGeom prst="roundRect">
            <a:avLst>
              <a:gd name="adj" fmla="val 8989"/>
            </a:avLst>
          </a:prstGeom>
          <a:solidFill>
            <a:srgbClr val="F7FAFF"/>
          </a:solidFill>
          <a:ln w="12700">
            <a:solidFill>
              <a:srgbClr val="DCE7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D6D1775F-5DE7-98F6-44C5-F897944C94BA}"/>
              </a:ext>
            </a:extLst>
          </p:cNvPr>
          <p:cNvSpPr/>
          <p:nvPr/>
        </p:nvSpPr>
        <p:spPr>
          <a:xfrm>
            <a:off x="1029935" y="5262311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77F2"/>
                </a:solidFill>
              </a:rPr>
              <a:t>◌</a:t>
            </a:r>
            <a:endParaRPr lang="en-US" sz="2000" dirty="0"/>
          </a:p>
        </p:txBody>
      </p:sp>
      <p:sp>
        <p:nvSpPr>
          <p:cNvPr id="33" name="Text 20">
            <a:extLst>
              <a:ext uri="{FF2B5EF4-FFF2-40B4-BE49-F238E27FC236}">
                <a16:creationId xmlns:a16="http://schemas.microsoft.com/office/drawing/2014/main" id="{C813634A-457E-CDA1-49F9-8DBC0846CEF7}"/>
              </a:ext>
            </a:extLst>
          </p:cNvPr>
          <p:cNvSpPr/>
          <p:nvPr/>
        </p:nvSpPr>
        <p:spPr>
          <a:xfrm>
            <a:off x="1404839" y="5253167"/>
            <a:ext cx="13898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60" b="1" dirty="0">
                <a:solidFill>
                  <a:srgbClr val="1F2937"/>
                </a:solidFill>
              </a:rPr>
              <a:t>Ray-Ban Meta</a:t>
            </a:r>
            <a:endParaRPr lang="en-US" sz="1160" dirty="0"/>
          </a:p>
        </p:txBody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5C319DEE-D53E-218E-41EB-003302F07266}"/>
              </a:ext>
            </a:extLst>
          </p:cNvPr>
          <p:cNvSpPr/>
          <p:nvPr/>
        </p:nvSpPr>
        <p:spPr>
          <a:xfrm>
            <a:off x="1404839" y="5536631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B7280"/>
                </a:solidFill>
              </a:rPr>
              <a:t>AI-enabled smart glasses</a:t>
            </a:r>
            <a:endParaRPr lang="en-US" sz="880" dirty="0"/>
          </a:p>
        </p:txBody>
      </p:sp>
      <p:sp>
        <p:nvSpPr>
          <p:cNvPr id="37" name="Shape 22">
            <a:extLst>
              <a:ext uri="{FF2B5EF4-FFF2-40B4-BE49-F238E27FC236}">
                <a16:creationId xmlns:a16="http://schemas.microsoft.com/office/drawing/2014/main" id="{74FE1C27-2D8D-5B17-C4C3-B8719E6C6E97}"/>
              </a:ext>
            </a:extLst>
          </p:cNvPr>
          <p:cNvSpPr/>
          <p:nvPr/>
        </p:nvSpPr>
        <p:spPr>
          <a:xfrm>
            <a:off x="3160487" y="5134295"/>
            <a:ext cx="2029968" cy="813816"/>
          </a:xfrm>
          <a:prstGeom prst="roundRect">
            <a:avLst>
              <a:gd name="adj" fmla="val 8989"/>
            </a:avLst>
          </a:prstGeom>
          <a:solidFill>
            <a:srgbClr val="F7FAFF"/>
          </a:solidFill>
          <a:ln w="12700">
            <a:solidFill>
              <a:srgbClr val="DCE7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23">
            <a:extLst>
              <a:ext uri="{FF2B5EF4-FFF2-40B4-BE49-F238E27FC236}">
                <a16:creationId xmlns:a16="http://schemas.microsoft.com/office/drawing/2014/main" id="{348BDE6A-6636-1D36-CF35-F96E1C7D08D8}"/>
              </a:ext>
            </a:extLst>
          </p:cNvPr>
          <p:cNvSpPr/>
          <p:nvPr/>
        </p:nvSpPr>
        <p:spPr>
          <a:xfrm>
            <a:off x="3288503" y="5262311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77F2"/>
                </a:solidFill>
              </a:rPr>
              <a:t>◇</a:t>
            </a:r>
            <a:endParaRPr lang="en-US" sz="2000" dirty="0"/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7FECD60C-69D1-A508-5EC5-E6F36476C138}"/>
              </a:ext>
            </a:extLst>
          </p:cNvPr>
          <p:cNvSpPr/>
          <p:nvPr/>
        </p:nvSpPr>
        <p:spPr>
          <a:xfrm>
            <a:off x="3663407" y="5253167"/>
            <a:ext cx="13898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60" b="1" dirty="0">
                <a:solidFill>
                  <a:srgbClr val="1F2937"/>
                </a:solidFill>
              </a:rPr>
              <a:t>AR / VR platform</a:t>
            </a:r>
            <a:endParaRPr lang="en-US" sz="1160" dirty="0"/>
          </a:p>
        </p:txBody>
      </p:sp>
      <p:sp>
        <p:nvSpPr>
          <p:cNvPr id="43" name="Text 25">
            <a:extLst>
              <a:ext uri="{FF2B5EF4-FFF2-40B4-BE49-F238E27FC236}">
                <a16:creationId xmlns:a16="http://schemas.microsoft.com/office/drawing/2014/main" id="{2D2E771A-FECE-5BEF-7EC1-F0726F720BCA}"/>
              </a:ext>
            </a:extLst>
          </p:cNvPr>
          <p:cNvSpPr/>
          <p:nvPr/>
        </p:nvSpPr>
        <p:spPr>
          <a:xfrm>
            <a:off x="3663407" y="5536631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B7280"/>
                </a:solidFill>
              </a:rPr>
              <a:t>Long-term spatial computing bet</a:t>
            </a:r>
            <a:endParaRPr lang="en-US" sz="880" dirty="0"/>
          </a:p>
        </p:txBody>
      </p:sp>
      <p:sp>
        <p:nvSpPr>
          <p:cNvPr id="45" name="Shape 26">
            <a:extLst>
              <a:ext uri="{FF2B5EF4-FFF2-40B4-BE49-F238E27FC236}">
                <a16:creationId xmlns:a16="http://schemas.microsoft.com/office/drawing/2014/main" id="{F274C2DF-DA1C-93F2-90F4-26B0972FF9BD}"/>
              </a:ext>
            </a:extLst>
          </p:cNvPr>
          <p:cNvSpPr/>
          <p:nvPr/>
        </p:nvSpPr>
        <p:spPr>
          <a:xfrm>
            <a:off x="7266721" y="1796485"/>
            <a:ext cx="4023360" cy="4462272"/>
          </a:xfrm>
          <a:prstGeom prst="roundRect">
            <a:avLst>
              <a:gd name="adj" fmla="val 2727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9050" dist="50800" dir="2700000" algn="bl" rotWithShape="0">
              <a:srgbClr val="AEB8C6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Text 27">
            <a:extLst>
              <a:ext uri="{FF2B5EF4-FFF2-40B4-BE49-F238E27FC236}">
                <a16:creationId xmlns:a16="http://schemas.microsoft.com/office/drawing/2014/main" id="{845926C3-A4F9-A037-B94D-D2A01C78C749}"/>
              </a:ext>
            </a:extLst>
          </p:cNvPr>
          <p:cNvSpPr/>
          <p:nvPr/>
        </p:nvSpPr>
        <p:spPr>
          <a:xfrm>
            <a:off x="7519151" y="2117541"/>
            <a:ext cx="24323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70" dirty="0">
                <a:solidFill>
                  <a:srgbClr val="71A7F7"/>
                </a:solidFill>
              </a:rPr>
              <a:t>THE REALITY</a:t>
            </a:r>
            <a:endParaRPr lang="en-US" dirty="0"/>
          </a:p>
        </p:txBody>
      </p:sp>
      <p:sp>
        <p:nvSpPr>
          <p:cNvPr id="49" name="Text 28">
            <a:extLst>
              <a:ext uri="{FF2B5EF4-FFF2-40B4-BE49-F238E27FC236}">
                <a16:creationId xmlns:a16="http://schemas.microsoft.com/office/drawing/2014/main" id="{C604AFCF-D8CD-1F28-F421-888C6440252D}"/>
              </a:ext>
            </a:extLst>
          </p:cNvPr>
          <p:cNvSpPr/>
          <p:nvPr/>
        </p:nvSpPr>
        <p:spPr>
          <a:xfrm>
            <a:off x="7550185" y="2390845"/>
            <a:ext cx="3246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&gt;$80B</a:t>
            </a:r>
            <a:endParaRPr lang="en-US" sz="4700" dirty="0"/>
          </a:p>
        </p:txBody>
      </p:sp>
      <p:sp>
        <p:nvSpPr>
          <p:cNvPr id="51" name="Text 29">
            <a:extLst>
              <a:ext uri="{FF2B5EF4-FFF2-40B4-BE49-F238E27FC236}">
                <a16:creationId xmlns:a16="http://schemas.microsoft.com/office/drawing/2014/main" id="{71BC8524-63F4-B6DB-751F-8152AE645835}"/>
              </a:ext>
            </a:extLst>
          </p:cNvPr>
          <p:cNvSpPr/>
          <p:nvPr/>
        </p:nvSpPr>
        <p:spPr>
          <a:xfrm>
            <a:off x="7586761" y="3268669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E7EDF6"/>
                </a:solidFill>
              </a:rPr>
              <a:t>cumulative Reality Labs operating losses</a:t>
            </a:r>
            <a:endParaRPr lang="en-US" sz="1520" dirty="0"/>
          </a:p>
        </p:txBody>
      </p:sp>
      <p:sp>
        <p:nvSpPr>
          <p:cNvPr id="53" name="Text 30">
            <a:extLst>
              <a:ext uri="{FF2B5EF4-FFF2-40B4-BE49-F238E27FC236}">
                <a16:creationId xmlns:a16="http://schemas.microsoft.com/office/drawing/2014/main" id="{F5B54862-1897-F610-95DD-66C8965C41D1}"/>
              </a:ext>
            </a:extLst>
          </p:cNvPr>
          <p:cNvSpPr/>
          <p:nvPr/>
        </p:nvSpPr>
        <p:spPr>
          <a:xfrm>
            <a:off x="7586761" y="3826453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60" dirty="0">
                <a:solidFill>
                  <a:srgbClr val="9FB0C6"/>
                </a:solidFill>
              </a:rPr>
              <a:t>since 2020</a:t>
            </a:r>
            <a:endParaRPr lang="en-US" sz="1160" dirty="0"/>
          </a:p>
        </p:txBody>
      </p:sp>
      <p:sp>
        <p:nvSpPr>
          <p:cNvPr id="55" name="Shape 31">
            <a:extLst>
              <a:ext uri="{FF2B5EF4-FFF2-40B4-BE49-F238E27FC236}">
                <a16:creationId xmlns:a16="http://schemas.microsoft.com/office/drawing/2014/main" id="{DC42E74C-6675-432C-D24D-DE932CBB85DF}"/>
              </a:ext>
            </a:extLst>
          </p:cNvPr>
          <p:cNvSpPr/>
          <p:nvPr/>
        </p:nvSpPr>
        <p:spPr>
          <a:xfrm>
            <a:off x="7623337" y="4753426"/>
            <a:ext cx="246888" cy="289179"/>
          </a:xfrm>
          <a:prstGeom prst="rect">
            <a:avLst/>
          </a:prstGeom>
          <a:solidFill>
            <a:srgbClr val="71A7F7"/>
          </a:solidFill>
          <a:ln w="12700">
            <a:solidFill>
              <a:srgbClr val="71A7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32">
            <a:extLst>
              <a:ext uri="{FF2B5EF4-FFF2-40B4-BE49-F238E27FC236}">
                <a16:creationId xmlns:a16="http://schemas.microsoft.com/office/drawing/2014/main" id="{F20EA8B9-8ABC-6EEE-2731-2604033EC639}"/>
              </a:ext>
            </a:extLst>
          </p:cNvPr>
          <p:cNvSpPr/>
          <p:nvPr/>
        </p:nvSpPr>
        <p:spPr>
          <a:xfrm>
            <a:off x="7605049" y="5079181"/>
            <a:ext cx="283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dirty="0">
                <a:solidFill>
                  <a:srgbClr val="AFC0D7"/>
                </a:solidFill>
              </a:rPr>
              <a:t>20</a:t>
            </a:r>
            <a:endParaRPr lang="en-US" sz="760" dirty="0"/>
          </a:p>
        </p:txBody>
      </p:sp>
      <p:sp>
        <p:nvSpPr>
          <p:cNvPr id="59" name="Shape 33">
            <a:extLst>
              <a:ext uri="{FF2B5EF4-FFF2-40B4-BE49-F238E27FC236}">
                <a16:creationId xmlns:a16="http://schemas.microsoft.com/office/drawing/2014/main" id="{7CEF3DEA-DA28-C587-9FCC-450B025A53A8}"/>
              </a:ext>
            </a:extLst>
          </p:cNvPr>
          <p:cNvSpPr/>
          <p:nvPr/>
        </p:nvSpPr>
        <p:spPr>
          <a:xfrm>
            <a:off x="8053105" y="4595692"/>
            <a:ext cx="246888" cy="446913"/>
          </a:xfrm>
          <a:prstGeom prst="rect">
            <a:avLst/>
          </a:prstGeom>
          <a:solidFill>
            <a:srgbClr val="71A7F7"/>
          </a:solidFill>
          <a:ln w="12700">
            <a:solidFill>
              <a:srgbClr val="71A7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34">
            <a:extLst>
              <a:ext uri="{FF2B5EF4-FFF2-40B4-BE49-F238E27FC236}">
                <a16:creationId xmlns:a16="http://schemas.microsoft.com/office/drawing/2014/main" id="{40910CFE-4AF9-1364-EF5D-7D54BD0E663B}"/>
              </a:ext>
            </a:extLst>
          </p:cNvPr>
          <p:cNvSpPr/>
          <p:nvPr/>
        </p:nvSpPr>
        <p:spPr>
          <a:xfrm>
            <a:off x="8034817" y="5079181"/>
            <a:ext cx="283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dirty="0">
                <a:solidFill>
                  <a:srgbClr val="AFC0D7"/>
                </a:solidFill>
              </a:rPr>
              <a:t>21</a:t>
            </a:r>
            <a:endParaRPr lang="en-US" sz="760" dirty="0"/>
          </a:p>
        </p:txBody>
      </p:sp>
      <p:sp>
        <p:nvSpPr>
          <p:cNvPr id="63" name="Shape 35">
            <a:extLst>
              <a:ext uri="{FF2B5EF4-FFF2-40B4-BE49-F238E27FC236}">
                <a16:creationId xmlns:a16="http://schemas.microsoft.com/office/drawing/2014/main" id="{C43253A4-D083-DBCD-FA63-3DB0C4AAF91A}"/>
              </a:ext>
            </a:extLst>
          </p:cNvPr>
          <p:cNvSpPr/>
          <p:nvPr/>
        </p:nvSpPr>
        <p:spPr>
          <a:xfrm>
            <a:off x="8482873" y="4442340"/>
            <a:ext cx="246888" cy="600266"/>
          </a:xfrm>
          <a:prstGeom prst="rect">
            <a:avLst/>
          </a:prstGeom>
          <a:solidFill>
            <a:srgbClr val="71A7F7"/>
          </a:solidFill>
          <a:ln w="12700">
            <a:solidFill>
              <a:srgbClr val="71A7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36">
            <a:extLst>
              <a:ext uri="{FF2B5EF4-FFF2-40B4-BE49-F238E27FC236}">
                <a16:creationId xmlns:a16="http://schemas.microsoft.com/office/drawing/2014/main" id="{F70F55A5-BA18-D3F5-2B8C-B51B5A583F24}"/>
              </a:ext>
            </a:extLst>
          </p:cNvPr>
          <p:cNvSpPr/>
          <p:nvPr/>
        </p:nvSpPr>
        <p:spPr>
          <a:xfrm>
            <a:off x="8464585" y="5079181"/>
            <a:ext cx="283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dirty="0">
                <a:solidFill>
                  <a:srgbClr val="AFC0D7"/>
                </a:solidFill>
              </a:rPr>
              <a:t>22</a:t>
            </a:r>
            <a:endParaRPr lang="en-US" sz="760" dirty="0"/>
          </a:p>
        </p:txBody>
      </p:sp>
      <p:sp>
        <p:nvSpPr>
          <p:cNvPr id="67" name="Shape 37">
            <a:extLst>
              <a:ext uri="{FF2B5EF4-FFF2-40B4-BE49-F238E27FC236}">
                <a16:creationId xmlns:a16="http://schemas.microsoft.com/office/drawing/2014/main" id="{C673E947-BF04-99E6-B58B-B16DA82177C2}"/>
              </a:ext>
            </a:extLst>
          </p:cNvPr>
          <p:cNvSpPr/>
          <p:nvPr/>
        </p:nvSpPr>
        <p:spPr>
          <a:xfrm>
            <a:off x="8912641" y="4337183"/>
            <a:ext cx="246888" cy="705422"/>
          </a:xfrm>
          <a:prstGeom prst="rect">
            <a:avLst/>
          </a:prstGeom>
          <a:solidFill>
            <a:srgbClr val="71A7F7"/>
          </a:solidFill>
          <a:ln w="12700">
            <a:solidFill>
              <a:srgbClr val="71A7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38">
            <a:extLst>
              <a:ext uri="{FF2B5EF4-FFF2-40B4-BE49-F238E27FC236}">
                <a16:creationId xmlns:a16="http://schemas.microsoft.com/office/drawing/2014/main" id="{9B6F0F6C-9365-7409-18C3-CC06F948A8C8}"/>
              </a:ext>
            </a:extLst>
          </p:cNvPr>
          <p:cNvSpPr/>
          <p:nvPr/>
        </p:nvSpPr>
        <p:spPr>
          <a:xfrm>
            <a:off x="8894353" y="5079181"/>
            <a:ext cx="283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dirty="0">
                <a:solidFill>
                  <a:srgbClr val="AFC0D7"/>
                </a:solidFill>
              </a:rPr>
              <a:t>23</a:t>
            </a:r>
            <a:endParaRPr lang="en-US" sz="760" dirty="0"/>
          </a:p>
        </p:txBody>
      </p:sp>
      <p:sp>
        <p:nvSpPr>
          <p:cNvPr id="71" name="Shape 39">
            <a:extLst>
              <a:ext uri="{FF2B5EF4-FFF2-40B4-BE49-F238E27FC236}">
                <a16:creationId xmlns:a16="http://schemas.microsoft.com/office/drawing/2014/main" id="{F2038612-4FD2-212B-ADB6-AE6C2E060098}"/>
              </a:ext>
            </a:extLst>
          </p:cNvPr>
          <p:cNvSpPr/>
          <p:nvPr/>
        </p:nvSpPr>
        <p:spPr>
          <a:xfrm>
            <a:off x="9342409" y="4267080"/>
            <a:ext cx="246888" cy="775526"/>
          </a:xfrm>
          <a:prstGeom prst="rect">
            <a:avLst/>
          </a:prstGeom>
          <a:solidFill>
            <a:srgbClr val="71A7F7"/>
          </a:solidFill>
          <a:ln w="12700">
            <a:solidFill>
              <a:srgbClr val="71A7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40">
            <a:extLst>
              <a:ext uri="{FF2B5EF4-FFF2-40B4-BE49-F238E27FC236}">
                <a16:creationId xmlns:a16="http://schemas.microsoft.com/office/drawing/2014/main" id="{87AD250F-0F08-D2FE-24B7-B6448A177E9B}"/>
              </a:ext>
            </a:extLst>
          </p:cNvPr>
          <p:cNvSpPr/>
          <p:nvPr/>
        </p:nvSpPr>
        <p:spPr>
          <a:xfrm>
            <a:off x="9324121" y="5079181"/>
            <a:ext cx="283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dirty="0">
                <a:solidFill>
                  <a:srgbClr val="AFC0D7"/>
                </a:solidFill>
              </a:rPr>
              <a:t>24</a:t>
            </a:r>
            <a:endParaRPr lang="en-US" sz="760" dirty="0"/>
          </a:p>
        </p:txBody>
      </p:sp>
      <p:sp>
        <p:nvSpPr>
          <p:cNvPr id="75" name="Shape 41">
            <a:extLst>
              <a:ext uri="{FF2B5EF4-FFF2-40B4-BE49-F238E27FC236}">
                <a16:creationId xmlns:a16="http://schemas.microsoft.com/office/drawing/2014/main" id="{E05D5B83-5531-EC77-0BFA-472D855F1FDA}"/>
              </a:ext>
            </a:extLst>
          </p:cNvPr>
          <p:cNvSpPr/>
          <p:nvPr/>
        </p:nvSpPr>
        <p:spPr>
          <a:xfrm>
            <a:off x="9772177" y="4201357"/>
            <a:ext cx="246888" cy="841248"/>
          </a:xfrm>
          <a:prstGeom prst="rect">
            <a:avLst/>
          </a:prstGeom>
          <a:solidFill>
            <a:srgbClr val="71A7F7"/>
          </a:solidFill>
          <a:ln w="12700">
            <a:solidFill>
              <a:srgbClr val="71A7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42">
            <a:extLst>
              <a:ext uri="{FF2B5EF4-FFF2-40B4-BE49-F238E27FC236}">
                <a16:creationId xmlns:a16="http://schemas.microsoft.com/office/drawing/2014/main" id="{5B88F87B-61C2-FED7-E530-BDB8BE192050}"/>
              </a:ext>
            </a:extLst>
          </p:cNvPr>
          <p:cNvSpPr/>
          <p:nvPr/>
        </p:nvSpPr>
        <p:spPr>
          <a:xfrm>
            <a:off x="9753889" y="5079181"/>
            <a:ext cx="283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dirty="0">
                <a:solidFill>
                  <a:srgbClr val="AFC0D7"/>
                </a:solidFill>
              </a:rPr>
              <a:t>25</a:t>
            </a:r>
            <a:endParaRPr lang="en-US" sz="760" dirty="0"/>
          </a:p>
        </p:txBody>
      </p:sp>
      <p:sp>
        <p:nvSpPr>
          <p:cNvPr id="79" name="Text 43">
            <a:extLst>
              <a:ext uri="{FF2B5EF4-FFF2-40B4-BE49-F238E27FC236}">
                <a16:creationId xmlns:a16="http://schemas.microsoft.com/office/drawing/2014/main" id="{7591B5E6-6B93-ACA5-3D1E-D77F38295B5C}"/>
              </a:ext>
            </a:extLst>
          </p:cNvPr>
          <p:cNvSpPr/>
          <p:nvPr/>
        </p:nvSpPr>
        <p:spPr>
          <a:xfrm>
            <a:off x="7586761" y="5344357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AFC0D7"/>
                </a:solidFill>
              </a:rPr>
              <a:t>Annual operating loss trend</a:t>
            </a:r>
            <a:endParaRPr lang="en-US" sz="920" dirty="0"/>
          </a:p>
        </p:txBody>
      </p:sp>
      <p:sp>
        <p:nvSpPr>
          <p:cNvPr id="81" name="Shape 44">
            <a:extLst>
              <a:ext uri="{FF2B5EF4-FFF2-40B4-BE49-F238E27FC236}">
                <a16:creationId xmlns:a16="http://schemas.microsoft.com/office/drawing/2014/main" id="{2B2712E0-91AC-2462-6E4B-05A1B58BB333}"/>
              </a:ext>
            </a:extLst>
          </p:cNvPr>
          <p:cNvSpPr/>
          <p:nvPr/>
        </p:nvSpPr>
        <p:spPr>
          <a:xfrm>
            <a:off x="7586761" y="5664397"/>
            <a:ext cx="3035808" cy="0"/>
          </a:xfrm>
          <a:prstGeom prst="line">
            <a:avLst/>
          </a:prstGeom>
          <a:noFill/>
          <a:ln w="12700">
            <a:solidFill>
              <a:srgbClr val="3140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45">
            <a:extLst>
              <a:ext uri="{FF2B5EF4-FFF2-40B4-BE49-F238E27FC236}">
                <a16:creationId xmlns:a16="http://schemas.microsoft.com/office/drawing/2014/main" id="{859A487E-EF68-BCEE-F588-5FE610B0580D}"/>
              </a:ext>
            </a:extLst>
          </p:cNvPr>
          <p:cNvSpPr/>
          <p:nvPr/>
        </p:nvSpPr>
        <p:spPr>
          <a:xfrm>
            <a:off x="7586761" y="5774125"/>
            <a:ext cx="3127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</a:rPr>
              <a:t>Mass adoption has been slower than the scale of investment.</a:t>
            </a:r>
            <a:endParaRPr lang="en-US" sz="113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C1C7E21-D71B-C414-D424-8986EB28F2B4}"/>
              </a:ext>
            </a:extLst>
          </p:cNvPr>
          <p:cNvSpPr txBox="1"/>
          <p:nvPr/>
        </p:nvSpPr>
        <p:spPr>
          <a:xfrm>
            <a:off x="7266721" y="1392069"/>
            <a:ext cx="228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VISION</a:t>
            </a:r>
          </a:p>
        </p:txBody>
      </p:sp>
    </p:spTree>
    <p:extLst>
      <p:ext uri="{BB962C8B-B14F-4D97-AF65-F5344CB8AC3E}">
        <p14:creationId xmlns:p14="http://schemas.microsoft.com/office/powerpoint/2010/main" val="2722333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4" t="10285" r="2948" b="40028"/>
          <a:stretch/>
        </p:blipFill>
        <p:spPr>
          <a:xfrm>
            <a:off x="0" y="1153160"/>
            <a:ext cx="12192000" cy="36063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25039" y="450334"/>
            <a:ext cx="43419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https://ai.meta.com/research</a:t>
            </a:r>
            <a:r>
              <a:rPr lang="en-US" sz="24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2127" y="5000638"/>
            <a:ext cx="2767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Meta FAIR team</a:t>
            </a:r>
          </a:p>
        </p:txBody>
      </p:sp>
    </p:spTree>
    <p:extLst>
      <p:ext uri="{BB962C8B-B14F-4D97-AF65-F5344CB8AC3E}">
        <p14:creationId xmlns:p14="http://schemas.microsoft.com/office/powerpoint/2010/main" val="13406495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36058"/>
            <a:ext cx="10972800" cy="731520"/>
          </a:xfrm>
        </p:spPr>
        <p:txBody>
          <a:bodyPr/>
          <a:lstStyle/>
          <a:p>
            <a:r>
              <a:rPr lang="en-US" dirty="0"/>
              <a:t>OMol25 and UMA by Meta FAIR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927631" y="1203961"/>
            <a:ext cx="5384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UMA: A Family of Universal Models for Atoms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217711" y="1203960"/>
            <a:ext cx="5388864" cy="452628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Open Molecules 2025 (OMol25)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77156"/>
            <a:ext cx="4666937" cy="26163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r="21112"/>
          <a:stretch/>
        </p:blipFill>
        <p:spPr>
          <a:xfrm>
            <a:off x="5927631" y="2137976"/>
            <a:ext cx="5859885" cy="225549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07051" y="6347323"/>
            <a:ext cx="4410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https://huggingface.co/facebook/OMol25</a:t>
            </a:r>
            <a:r>
              <a:rPr lang="en-US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3496" y="5761779"/>
            <a:ext cx="3917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B97M-V/def2-TZVPD level of theory</a:t>
            </a:r>
          </a:p>
          <a:p>
            <a:pPr algn="ctr"/>
            <a:r>
              <a:rPr lang="en-US" dirty="0"/>
              <a:t>ORCA 6.0.1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04767" y="6347323"/>
            <a:ext cx="4150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https://huggingface.co/facebook/UMA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553370" y="5782122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∼500M atomic systems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7504" y="4688270"/>
            <a:ext cx="4408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https://doi.org/10.48550/arXiv.2505.08762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682009" y="4694896"/>
            <a:ext cx="4408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https://doi.org/10.48550/arXiv.2506.23971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28771" y="5130068"/>
            <a:ext cx="4566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small molecules, biomolecules, metal complexes, and electrolytes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2937" y="5230118"/>
            <a:ext cx="4634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Based on </a:t>
            </a:r>
            <a:r>
              <a:rPr lang="en-US" dirty="0" err="1"/>
              <a:t>equivariant</a:t>
            </a:r>
            <a:r>
              <a:rPr lang="en-US" dirty="0"/>
              <a:t> graph neural network</a:t>
            </a:r>
          </a:p>
        </p:txBody>
      </p:sp>
    </p:spTree>
    <p:extLst>
      <p:ext uri="{BB962C8B-B14F-4D97-AF65-F5344CB8AC3E}">
        <p14:creationId xmlns:p14="http://schemas.microsoft.com/office/powerpoint/2010/main" val="320228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1" grpId="0"/>
      <p:bldP spid="13" grpId="0"/>
      <p:bldP spid="14" grpId="0"/>
      <p:bldP spid="15" grpId="0"/>
      <p:bldP spid="16" grpId="0"/>
      <p:bldP spid="17" grpId="0"/>
      <p:bldP spid="18" grpId="0"/>
      <p:bldP spid="2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1E020-EEF4-F6FC-D57A-165F174B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7527"/>
          </a:xfrm>
        </p:spPr>
        <p:txBody>
          <a:bodyPr/>
          <a:lstStyle/>
          <a:p>
            <a:r>
              <a:rPr lang="en-US" dirty="0"/>
              <a:t>META FAIR – One Year Later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F1128-5EB2-5B6F-1AF8-1FFDF375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B62F9-C768-4E38-B5BF-9005C0D8880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E92D-E4A4-CFB8-DF08-459943791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FD1C92-87DE-E8BB-9354-44877F5FD677}"/>
              </a:ext>
            </a:extLst>
          </p:cNvPr>
          <p:cNvSpPr txBox="1"/>
          <p:nvPr/>
        </p:nvSpPr>
        <p:spPr>
          <a:xfrm>
            <a:off x="3297060" y="997527"/>
            <a:ext cx="5597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Key updates since OMol25 and the first UMA release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2DFF9E-B024-DE0D-9531-F2A3D65CC8C7}"/>
              </a:ext>
            </a:extLst>
          </p:cNvPr>
          <p:cNvSpPr/>
          <p:nvPr/>
        </p:nvSpPr>
        <p:spPr>
          <a:xfrm>
            <a:off x="541538" y="1748901"/>
            <a:ext cx="5282213" cy="46074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6BA514-B17C-039D-1F31-76FE5EDE1BA1}"/>
              </a:ext>
            </a:extLst>
          </p:cNvPr>
          <p:cNvSpPr/>
          <p:nvPr/>
        </p:nvSpPr>
        <p:spPr>
          <a:xfrm>
            <a:off x="6253832" y="1748901"/>
            <a:ext cx="5282213" cy="46074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7A1B8C-D99A-6D27-D1C9-EFE1CB64A836}"/>
              </a:ext>
            </a:extLst>
          </p:cNvPr>
          <p:cNvSpPr txBox="1"/>
          <p:nvPr/>
        </p:nvSpPr>
        <p:spPr>
          <a:xfrm>
            <a:off x="541539" y="2494324"/>
            <a:ext cx="528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Open Polymers 2026 (OPoly26)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16147D-9CD7-84D6-6EE2-5340D8B50025}"/>
              </a:ext>
            </a:extLst>
          </p:cNvPr>
          <p:cNvSpPr txBox="1"/>
          <p:nvPr/>
        </p:nvSpPr>
        <p:spPr>
          <a:xfrm>
            <a:off x="6253832" y="2494324"/>
            <a:ext cx="528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New UMA model versions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3EBEDD8E-9A3A-79CF-D1A9-4D06B167B0EC}"/>
              </a:ext>
            </a:extLst>
          </p:cNvPr>
          <p:cNvSpPr/>
          <p:nvPr/>
        </p:nvSpPr>
        <p:spPr>
          <a:xfrm>
            <a:off x="2224122" y="1883561"/>
            <a:ext cx="1917044" cy="470153"/>
          </a:xfrm>
          <a:prstGeom prst="roundRect">
            <a:avLst/>
          </a:prstGeom>
          <a:solidFill>
            <a:srgbClr val="2E5CA5"/>
          </a:solidFill>
          <a:ln>
            <a:solidFill>
              <a:srgbClr val="2E5C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DATA UPDATE</a:t>
            </a: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17C92767-23B3-CCAF-6D06-EF2055E73DC7}"/>
              </a:ext>
            </a:extLst>
          </p:cNvPr>
          <p:cNvSpPr/>
          <p:nvPr/>
        </p:nvSpPr>
        <p:spPr>
          <a:xfrm>
            <a:off x="7936416" y="1883561"/>
            <a:ext cx="1917044" cy="470153"/>
          </a:xfrm>
          <a:prstGeom prst="roundRect">
            <a:avLst/>
          </a:prstGeom>
          <a:solidFill>
            <a:srgbClr val="2E5CA5"/>
          </a:solidFill>
          <a:ln>
            <a:solidFill>
              <a:srgbClr val="2E5C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ptos"/>
              </a:rPr>
              <a:t>MODEL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UPDATE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9C87C1-8D75-C885-D7FE-E09ED85B5F8F}"/>
              </a:ext>
            </a:extLst>
          </p:cNvPr>
          <p:cNvSpPr txBox="1"/>
          <p:nvPr/>
        </p:nvSpPr>
        <p:spPr>
          <a:xfrm>
            <a:off x="541537" y="3127989"/>
            <a:ext cx="5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New open FAIR Chemistry dataset focused on polymers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Direct extension of the OMol25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Uses the same DFT settings as OMol25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Can be combined consistently with OMol25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56CC03-CB85-1D05-8826-52E63E79C55D}"/>
              </a:ext>
            </a:extLst>
          </p:cNvPr>
          <p:cNvSpPr txBox="1"/>
          <p:nvPr/>
        </p:nvSpPr>
        <p:spPr>
          <a:xfrm>
            <a:off x="6249895" y="3120220"/>
            <a:ext cx="5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Current checkpoints include UMA-S 1.1, 1.2, and 1.2.1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Medium model available: UMA-M 1.1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Original uma-s-1 archived due to a known extensivity bug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Maintained through the FAIR Chemistry ecosystem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9900D8F4-CA32-CEFC-476D-6081F36C5708}"/>
              </a:ext>
            </a:extLst>
          </p:cNvPr>
          <p:cNvSpPr/>
          <p:nvPr/>
        </p:nvSpPr>
        <p:spPr>
          <a:xfrm>
            <a:off x="805204" y="4379884"/>
            <a:ext cx="4754880" cy="1258645"/>
          </a:xfrm>
          <a:prstGeom prst="roundRect">
            <a:avLst/>
          </a:prstGeom>
          <a:solidFill>
            <a:srgbClr val="E7F5EB"/>
          </a:solidFill>
          <a:ln>
            <a:solidFill>
              <a:srgbClr val="E7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14">
            <a:extLst>
              <a:ext uri="{FF2B5EF4-FFF2-40B4-BE49-F238E27FC236}">
                <a16:creationId xmlns:a16="http://schemas.microsoft.com/office/drawing/2014/main" id="{625F8998-42EA-A112-5B49-2551C0BF0D63}"/>
              </a:ext>
            </a:extLst>
          </p:cNvPr>
          <p:cNvSpPr/>
          <p:nvPr/>
        </p:nvSpPr>
        <p:spPr>
          <a:xfrm>
            <a:off x="6513562" y="4347100"/>
            <a:ext cx="4754880" cy="1258645"/>
          </a:xfrm>
          <a:prstGeom prst="roundRect">
            <a:avLst/>
          </a:prstGeom>
          <a:solidFill>
            <a:srgbClr val="E7F5EB"/>
          </a:solidFill>
          <a:ln>
            <a:solidFill>
              <a:srgbClr val="E7F5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D92599-B072-8196-E11E-A9BF6F77C205}"/>
              </a:ext>
            </a:extLst>
          </p:cNvPr>
          <p:cNvSpPr txBox="1"/>
          <p:nvPr/>
        </p:nvSpPr>
        <p:spPr>
          <a:xfrm>
            <a:off x="541537" y="5812774"/>
            <a:ext cx="5282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https://arxiv.org/abs/2512.23117</a:t>
            </a:r>
            <a:r>
              <a:rPr lang="en-US" dirty="0"/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912678-6E84-698B-B1A0-583D33481ABA}"/>
              </a:ext>
            </a:extLst>
          </p:cNvPr>
          <p:cNvSpPr txBox="1"/>
          <p:nvPr/>
        </p:nvSpPr>
        <p:spPr>
          <a:xfrm>
            <a:off x="6249894" y="5811013"/>
            <a:ext cx="5282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https://github.com/facebookresearch/fairchem</a:t>
            </a:r>
            <a:r>
              <a:rPr lang="en-US" dirty="0"/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4511F3-8E23-7DC0-AE82-EC8B6CC5794C}"/>
              </a:ext>
            </a:extLst>
          </p:cNvPr>
          <p:cNvSpPr txBox="1"/>
          <p:nvPr/>
        </p:nvSpPr>
        <p:spPr>
          <a:xfrm>
            <a:off x="805203" y="4560923"/>
            <a:ext cx="46131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6.57 million single-point density functional theory (DFT) calculations on capped substructures of diverse polymer chains</a:t>
            </a:r>
            <a:endParaRPr lang="en-US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42F929-1B00-C371-A6AD-A2C89C752BAD}"/>
              </a:ext>
            </a:extLst>
          </p:cNvPr>
          <p:cNvSpPr txBox="1"/>
          <p:nvPr/>
        </p:nvSpPr>
        <p:spPr>
          <a:xfrm>
            <a:off x="6584420" y="4481506"/>
            <a:ext cx="46131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March 2026 - UMA-1.2 released! ~50% faster, ~40% more accurate on Open Molecules test set, and expanded data coverage for catalysts (oxides and interfaces), molecules, and polymers!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747356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40D7B-3184-C5B3-3217-64120F94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04009"/>
          </a:xfrm>
        </p:spPr>
        <p:txBody>
          <a:bodyPr/>
          <a:lstStyle/>
          <a:p>
            <a:r>
              <a:rPr lang="en-US" dirty="0"/>
              <a:t>More from META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1AEA7-B6CB-C3B1-F4A6-B2D368EF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B62F9-C768-4E38-B5BF-9005C0D8880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8BF81-24F6-1814-8D4B-A9703DDA5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13A8F98-715F-48E2-8154-C8640DF1D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127722"/>
              </p:ext>
            </p:extLst>
          </p:nvPr>
        </p:nvGraphicFramePr>
        <p:xfrm>
          <a:off x="609600" y="833100"/>
          <a:ext cx="10972800" cy="58883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3540">
                  <a:extLst>
                    <a:ext uri="{9D8B030D-6E8A-4147-A177-3AD203B41FA5}">
                      <a16:colId xmlns:a16="http://schemas.microsoft.com/office/drawing/2014/main" val="651863200"/>
                    </a:ext>
                  </a:extLst>
                </a:gridCol>
                <a:gridCol w="2961934">
                  <a:extLst>
                    <a:ext uri="{9D8B030D-6E8A-4147-A177-3AD203B41FA5}">
                      <a16:colId xmlns:a16="http://schemas.microsoft.com/office/drawing/2014/main" val="1839121435"/>
                    </a:ext>
                  </a:extLst>
                </a:gridCol>
                <a:gridCol w="4417326">
                  <a:extLst>
                    <a:ext uri="{9D8B030D-6E8A-4147-A177-3AD203B41FA5}">
                      <a16:colId xmlns:a16="http://schemas.microsoft.com/office/drawing/2014/main" val="1559253224"/>
                    </a:ext>
                  </a:extLst>
                </a:gridCol>
              </a:tblGrid>
              <a:tr h="6687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/>
                        <a:t>Model / family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/>
                        <a:t>Main area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/>
                        <a:t>Key idea / importance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4119180874"/>
                  </a:ext>
                </a:extLst>
              </a:tr>
              <a:tr h="7074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Llama 4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LLMs / multimodal AI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Meta’s flagship open-weight language models; mixture-of-experts architecture and multimodal capabilities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2010068632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SAM 3 / SAM 3.1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Computer vision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General-purpose segmentation and tracking of objects in images and video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694542014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SAM 3D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3D vision / spatial AI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Reconstruction and understanding of 3D objects and scenes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3224850886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SAM Audio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Audio AI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Prompt-based separation and segmentation of speech, music and other sounds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2694884002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V-JEPA 2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World models / robotics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Learns physical-world dynamics from video and supports planning and embodied AI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2012836252"/>
                  </a:ext>
                </a:extLst>
              </a:tr>
              <a:tr h="6223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UMA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Chemistry / materials science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Universal Model for Atoms; general-purpose atomistic ML model for molecules, materials and catalysts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1767843567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ImageBind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Multimodal learning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Places image, text, audio, depth, thermal and motion data into a shared embedding space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1347066149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SeamlessM4T / Seamless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Speech / translation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Multilingual speech and text translation in a unified model family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2607946039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AudioCraft / MusicGen / AudioGen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Generative audio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Generation of music, sound and audio from text prompts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1567175032"/>
                  </a:ext>
                </a:extLst>
              </a:tr>
              <a:tr h="4862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Voicebox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Speech generation</a:t>
                      </a:r>
                    </a:p>
                  </a:txBody>
                  <a:tcPr marL="42299" marR="42299" marT="21149" marB="2114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Multilingual speech synthesis, editing, denoising and style transfer</a:t>
                      </a:r>
                    </a:p>
                  </a:txBody>
                  <a:tcPr marL="42299" marR="42299" marT="21149" marB="21149" anchor="ctr"/>
                </a:tc>
                <a:extLst>
                  <a:ext uri="{0D108BD9-81ED-4DB2-BD59-A6C34878D82A}">
                    <a16:rowId xmlns:a16="http://schemas.microsoft.com/office/drawing/2014/main" val="3496639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9163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5200"/>
          </a:xfrm>
        </p:spPr>
        <p:txBody>
          <a:bodyPr/>
          <a:lstStyle/>
          <a:p>
            <a:r>
              <a:rPr lang="en-US" dirty="0"/>
              <a:t>Hot Summer of 2025</a:t>
            </a:r>
          </a:p>
        </p:txBody>
      </p:sp>
      <p:pic>
        <p:nvPicPr>
          <p:cNvPr id="7" name="Picture 6" descr="hot summer 2025.drawi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84" y="1613217"/>
            <a:ext cx="11863231" cy="3827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071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0210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9950" r="77833" b="10049"/>
          <a:stretch/>
        </p:blipFill>
        <p:spPr>
          <a:xfrm>
            <a:off x="0" y="456225"/>
            <a:ext cx="2740096" cy="556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7916" t="10000" r="7666" b="4814"/>
          <a:stretch/>
        </p:blipFill>
        <p:spPr>
          <a:xfrm>
            <a:off x="2740096" y="0"/>
            <a:ext cx="9035146" cy="67208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6167" t="10000" r="21333" b="5555"/>
          <a:stretch/>
        </p:blipFill>
        <p:spPr>
          <a:xfrm>
            <a:off x="4145280" y="0"/>
            <a:ext cx="6111240" cy="683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0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C7A5152-9CBE-CFAA-4172-8B32FE0E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vs. Local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F95A676-BDB3-B2D8-B808-C264D64BE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FBC89-B390-5F24-54F3-7C5E57FAE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BB62F9-C768-4E38-B5BF-9005C0D8880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AB5BE-D340-9AA8-40AC-5C9552E0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3267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25880"/>
          </a:xfrm>
        </p:spPr>
        <p:txBody>
          <a:bodyPr/>
          <a:lstStyle/>
          <a:p>
            <a:r>
              <a:rPr lang="en-US" dirty="0"/>
              <a:t>Cloud vs. local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Closed source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Open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3200" dirty="0" err="1">
                <a:solidFill>
                  <a:schemeClr val="tx1"/>
                </a:solidFill>
              </a:rPr>
              <a:t>ChatGPT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Claude.ai</a:t>
            </a:r>
          </a:p>
          <a:p>
            <a:r>
              <a:rPr lang="en-US" sz="3200" dirty="0">
                <a:solidFill>
                  <a:schemeClr val="tx1"/>
                </a:solidFill>
              </a:rPr>
              <a:t>Perplexity.ai</a:t>
            </a:r>
          </a:p>
          <a:p>
            <a:r>
              <a:rPr lang="en-US" sz="3200" dirty="0" err="1">
                <a:solidFill>
                  <a:schemeClr val="tx1"/>
                </a:solidFill>
              </a:rPr>
              <a:t>Grok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Cursor</a:t>
            </a:r>
          </a:p>
          <a:p>
            <a:r>
              <a:rPr lang="en-US" sz="32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DeepSeek-V3.1</a:t>
            </a:r>
          </a:p>
          <a:p>
            <a:r>
              <a:rPr lang="en-US" sz="3200" dirty="0">
                <a:solidFill>
                  <a:schemeClr val="tx1"/>
                </a:solidFill>
              </a:rPr>
              <a:t>gemma-3-270m</a:t>
            </a:r>
          </a:p>
          <a:p>
            <a:r>
              <a:rPr lang="en-US" sz="3200" dirty="0">
                <a:solidFill>
                  <a:schemeClr val="tx1"/>
                </a:solidFill>
              </a:rPr>
              <a:t>Qwen3 Coder</a:t>
            </a:r>
          </a:p>
          <a:p>
            <a:r>
              <a:rPr lang="en-US" sz="3200" dirty="0">
                <a:solidFill>
                  <a:schemeClr val="tx1"/>
                </a:solidFill>
              </a:rPr>
              <a:t>GPT-OSS</a:t>
            </a:r>
          </a:p>
          <a:p>
            <a:r>
              <a:rPr lang="en-US" sz="3200" dirty="0">
                <a:solidFill>
                  <a:schemeClr val="tx1"/>
                </a:solidFill>
              </a:rPr>
              <a:t>Llama 3.1 8B</a:t>
            </a:r>
          </a:p>
          <a:p>
            <a:r>
              <a:rPr lang="en-US" sz="3200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477972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-1"/>
            <a:ext cx="10972800" cy="1006997"/>
          </a:xfrm>
        </p:spPr>
        <p:txBody>
          <a:bodyPr/>
          <a:lstStyle/>
          <a:p>
            <a:r>
              <a:rPr lang="en-US" dirty="0"/>
              <a:t>The power of local AI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0480"/>
            <a:ext cx="7643472" cy="47461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43472" y="2798741"/>
            <a:ext cx="43945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-apple-system"/>
              </a:rPr>
              <a:t>“Make sure you own your AI. AI in the cloud is not aligned with you; it's aligned with the company that owns it.”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42946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EEE49-BE06-58B0-02A7-886E6A484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3BA83-84C9-D596-F10B-5A5923D47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04053"/>
            <a:ext cx="8074223" cy="403430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32113A9-331B-D5D1-5F68-238A129C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"/>
            <a:ext cx="10972800" cy="1006997"/>
          </a:xfrm>
        </p:spPr>
        <p:txBody>
          <a:bodyPr/>
          <a:lstStyle/>
          <a:p>
            <a:r>
              <a:rPr lang="en-US" dirty="0"/>
              <a:t>The power of local AI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8E66D5-149B-FCFE-8C93-47D71DDE114D}"/>
              </a:ext>
            </a:extLst>
          </p:cNvPr>
          <p:cNvSpPr/>
          <p:nvPr/>
        </p:nvSpPr>
        <p:spPr>
          <a:xfrm>
            <a:off x="7643472" y="2798741"/>
            <a:ext cx="43945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-apple-system"/>
              </a:rPr>
              <a:t>“Make sure you own your AI. AI in the cloud is not aligned with you; it's aligned with the company that owns it.”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38366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73EC7ED-1985-994C-829B-D267710B3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34" y="203357"/>
            <a:ext cx="10972800" cy="870012"/>
          </a:xfrm>
        </p:spPr>
        <p:txBody>
          <a:bodyPr/>
          <a:lstStyle/>
          <a:p>
            <a:r>
              <a:rPr lang="en-US" sz="3600" dirty="0"/>
              <a:t>Open vs. Closed LLMs: Where Is the Real Cost?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2D247F-F0AE-83AF-416A-DDBC22C4F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tx1"/>
                </a:solidFill>
              </a:rPr>
              <a:t>CLOSED / API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5BB87A9-34AA-4978-C579-1C936BB332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tx1"/>
                </a:solidFill>
              </a:rPr>
              <a:t>OPEN / SELF-HOSTED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C7FB5-6697-6A73-B720-F0E94D54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DE11E-A2E5-73CD-C513-9E387EEC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083F55-719B-169C-0415-727C909396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2572215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chemeClr val="tx1"/>
                </a:solidFill>
              </a:rPr>
              <a:t>Pay per token or request</a:t>
            </a:r>
          </a:p>
          <a:p>
            <a:r>
              <a:rPr lang="en-US" sz="1900" dirty="0">
                <a:solidFill>
                  <a:schemeClr val="tx1"/>
                </a:solidFill>
              </a:rPr>
              <a:t>Infrastructure handled by provider</a:t>
            </a:r>
          </a:p>
          <a:p>
            <a:r>
              <a:rPr lang="en-US" sz="1900" dirty="0">
                <a:solidFill>
                  <a:schemeClr val="tx1"/>
                </a:solidFill>
              </a:rPr>
              <a:t>Updates and security managed externally</a:t>
            </a:r>
          </a:p>
          <a:p>
            <a:r>
              <a:rPr lang="en-US" sz="1900" dirty="0">
                <a:solidFill>
                  <a:schemeClr val="tx1"/>
                </a:solidFill>
              </a:rPr>
              <a:t>Fast to deploy and scale</a:t>
            </a:r>
          </a:p>
          <a:p>
            <a:r>
              <a:rPr lang="en-US" sz="1900" dirty="0">
                <a:solidFill>
                  <a:schemeClr val="tx1"/>
                </a:solidFill>
              </a:rPr>
              <a:t>More predictable operational model</a:t>
            </a:r>
          </a:p>
          <a:p>
            <a:r>
              <a:rPr lang="en-US" sz="1900" dirty="0">
                <a:solidFill>
                  <a:schemeClr val="tx1"/>
                </a:solidFill>
              </a:rPr>
              <a:t>Less control; vendor dependence</a:t>
            </a:r>
          </a:p>
          <a:p>
            <a:endParaRPr lang="en-US" sz="1900" dirty="0">
              <a:solidFill>
                <a:schemeClr val="tx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A267ED7-B3D5-5C2F-5E27-67183461880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7421" y="2212849"/>
            <a:ext cx="6161103" cy="2572215"/>
          </a:xfrm>
        </p:spPr>
        <p:txBody>
          <a:bodyPr>
            <a:noAutofit/>
          </a:bodyPr>
          <a:lstStyle/>
          <a:p>
            <a:r>
              <a:rPr lang="en-US" sz="1900" dirty="0">
                <a:solidFill>
                  <a:schemeClr val="tx1"/>
                </a:solidFill>
              </a:rPr>
              <a:t>No traditional API fee, but GPUs cost money</a:t>
            </a:r>
          </a:p>
          <a:p>
            <a:r>
              <a:rPr lang="en-US" sz="1900" b="1" dirty="0">
                <a:solidFill>
                  <a:schemeClr val="tx1"/>
                </a:solidFill>
              </a:rPr>
              <a:t>Infrastructure becomes your responsibility</a:t>
            </a:r>
          </a:p>
          <a:p>
            <a:r>
              <a:rPr lang="en-US" sz="1900" dirty="0">
                <a:solidFill>
                  <a:schemeClr val="tx1"/>
                </a:solidFill>
              </a:rPr>
              <a:t>Updates, security and compatibility are internal</a:t>
            </a:r>
          </a:p>
          <a:p>
            <a:r>
              <a:rPr lang="en-US" sz="1900" dirty="0">
                <a:solidFill>
                  <a:schemeClr val="tx1"/>
                </a:solidFill>
              </a:rPr>
              <a:t>Deployment and optimization expertise required</a:t>
            </a:r>
          </a:p>
          <a:p>
            <a:r>
              <a:rPr lang="en-US" sz="1900" dirty="0">
                <a:solidFill>
                  <a:schemeClr val="tx1"/>
                </a:solidFill>
              </a:rPr>
              <a:t>Greater control over data and deployment</a:t>
            </a:r>
          </a:p>
          <a:p>
            <a:r>
              <a:rPr lang="en-US" sz="1900" dirty="0">
                <a:solidFill>
                  <a:schemeClr val="tx1"/>
                </a:solidFill>
              </a:rPr>
              <a:t>Hardware / software-stack dependence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552B03-731A-A0D6-E13F-9A0E3FF5FB90}"/>
              </a:ext>
            </a:extLst>
          </p:cNvPr>
          <p:cNvSpPr txBox="1"/>
          <p:nvPr/>
        </p:nvSpPr>
        <p:spPr>
          <a:xfrm>
            <a:off x="1370305" y="5026967"/>
            <a:ext cx="8504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solution might be VPS – Virtual Private Servers</a:t>
            </a:r>
          </a:p>
        </p:txBody>
      </p:sp>
    </p:spTree>
    <p:extLst>
      <p:ext uri="{BB962C8B-B14F-4D97-AF65-F5344CB8AC3E}">
        <p14:creationId xmlns:p14="http://schemas.microsoft.com/office/powerpoint/2010/main" val="39020745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4ED81D8-C7AE-05DB-F315-47F69EE99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220" y="488372"/>
            <a:ext cx="8419627" cy="6080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EB2D0B-61CA-C9C3-B0FD-84461AF9A8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26"/>
          <a:stretch>
            <a:fillRect/>
          </a:stretch>
        </p:blipFill>
        <p:spPr>
          <a:xfrm>
            <a:off x="194004" y="399494"/>
            <a:ext cx="2307216" cy="6458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C686D8-A77F-2F3D-5992-A233B78B3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1529854"/>
            <a:ext cx="9609034" cy="399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9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-0.78815 0.0018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CE1F9AB-BF71-5F9D-0FE5-6B63F8D0D6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73"/>
          <a:stretch>
            <a:fillRect/>
          </a:stretch>
        </p:blipFill>
        <p:spPr>
          <a:xfrm>
            <a:off x="0" y="208228"/>
            <a:ext cx="2242353" cy="64415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27729D-3A6A-FE3B-E8E0-38A3FEE6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461" y="934374"/>
            <a:ext cx="10083539" cy="49892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F6A9BA-5C4A-257F-D23F-84F627446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-1"/>
            <a:ext cx="1007451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643E33-53F5-8DE8-7962-1D03110706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79" t="2239" r="3423" b="2503"/>
          <a:stretch>
            <a:fillRect/>
          </a:stretch>
        </p:blipFill>
        <p:spPr>
          <a:xfrm>
            <a:off x="2242353" y="6924522"/>
            <a:ext cx="3034497" cy="375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0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2 0 L -0.81888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0078 -0.5361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2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BF84BFB-76D8-7FC7-750A-999895021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961121"/>
              </p:ext>
            </p:extLst>
          </p:nvPr>
        </p:nvGraphicFramePr>
        <p:xfrm>
          <a:off x="2072917" y="768110"/>
          <a:ext cx="7790173" cy="597891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87555">
                  <a:extLst>
                    <a:ext uri="{9D8B030D-6E8A-4147-A177-3AD203B41FA5}">
                      <a16:colId xmlns:a16="http://schemas.microsoft.com/office/drawing/2014/main" val="2183939740"/>
                    </a:ext>
                  </a:extLst>
                </a:gridCol>
                <a:gridCol w="1171972">
                  <a:extLst>
                    <a:ext uri="{9D8B030D-6E8A-4147-A177-3AD203B41FA5}">
                      <a16:colId xmlns:a16="http://schemas.microsoft.com/office/drawing/2014/main" val="1057638073"/>
                    </a:ext>
                  </a:extLst>
                </a:gridCol>
                <a:gridCol w="5430646">
                  <a:extLst>
                    <a:ext uri="{9D8B030D-6E8A-4147-A177-3AD203B41FA5}">
                      <a16:colId xmlns:a16="http://schemas.microsoft.com/office/drawing/2014/main" val="3401207199"/>
                    </a:ext>
                  </a:extLst>
                </a:gridCol>
              </a:tblGrid>
              <a:tr h="41025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/>
                        <a:t>Country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/>
                        <a:t>GDP ($ trillion)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/>
                        <a:t>Companies and institutions building LLMs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47484432"/>
                  </a:ext>
                </a:extLst>
              </a:tr>
              <a:tr h="7000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🇺🇸 USA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30.50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xAI; OpenAI; Perplexity; Amazon; Meta; Nvidia; Microsoft; Databricks; Bloomberg; Cerebras; Eleuther; Anthropic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2277035731"/>
                  </a:ext>
                </a:extLst>
              </a:tr>
              <a:tr h="5682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🇨🇳 China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19.23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Alibaba; DeepSeek; Huawei; Baidu; MiniMax; ByteDance; Tencent; ZhipuAI; iFlytek; Shanghai Univ.; Moonshot AI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314516342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🇩🇪 Germany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4.74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DeepL; BlackForestLabs; DFKI; Aleph Alpha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431910951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🇮🇳 India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4.18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AI4Bharat; Sarvam AI; Krutrim; Reliance AI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219032136"/>
                  </a:ext>
                </a:extLst>
              </a:tr>
              <a:tr h="4365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🇯🇵 Japan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4.18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NTT; Fujitsu; SoftBank; CyberAgent; Kotoba; ELYZA; RIKEN; Rakuten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710088001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🇬🇧 UK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3.73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Stability AI; Inflection AI; DeepMind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904917748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🇫🇷 France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3.28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Mistral AI; Hugging Face; LightOn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077318153"/>
                  </a:ext>
                </a:extLst>
              </a:tr>
              <a:tr h="22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🇮🇹 Italy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2.45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Almawave; iGenius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222489546"/>
                  </a:ext>
                </a:extLst>
              </a:tr>
              <a:tr h="22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🇨🇦 Canada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2.33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Cohere; MILA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163926280"/>
                  </a:ext>
                </a:extLst>
              </a:tr>
              <a:tr h="22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🇧🇷 Brazil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2.30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Maritaca AI; NeuralMind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241287013"/>
                  </a:ext>
                </a:extLst>
              </a:tr>
              <a:tr h="22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🇷🇺 Russia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2.19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Yandex; Sber AI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639138710"/>
                  </a:ext>
                </a:extLst>
              </a:tr>
              <a:tr h="4102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🇰🇷 South Korea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1.94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LG; Upstage; Kakao Brain; Naver; ETRI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1335323723"/>
                  </a:ext>
                </a:extLst>
              </a:tr>
              <a:tr h="22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🇦🇺 Australia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1.88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Katonic AI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2893399654"/>
                  </a:ext>
                </a:extLst>
              </a:tr>
              <a:tr h="2200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🇪🇸 Spain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1.82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BSC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58742461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🇲🇽 Mexico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1.81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UNAM; Tecnológico de Monterrey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225516088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🇮🇩 Indonesia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1.49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Datasaur; Prosa.ai; GoTo; Indosat Ooredoo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2320588551"/>
                  </a:ext>
                </a:extLst>
              </a:tr>
              <a:tr h="3047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🇹🇷 Turkey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1.45</a:t>
                      </a:r>
                    </a:p>
                  </a:txBody>
                  <a:tcPr marL="28645" marR="28645" marT="14323" marB="1432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 err="1"/>
                        <a:t>Commencis</a:t>
                      </a:r>
                      <a:r>
                        <a:rPr lang="en-US" sz="1200" dirty="0"/>
                        <a:t>; Brew Interactive; T3 Foundation</a:t>
                      </a:r>
                    </a:p>
                  </a:txBody>
                  <a:tcPr marL="28645" marR="28645" marT="14323" marB="14323" anchor="ctr"/>
                </a:tc>
                <a:extLst>
                  <a:ext uri="{0D108BD9-81ED-4DB2-BD59-A6C34878D82A}">
                    <a16:rowId xmlns:a16="http://schemas.microsoft.com/office/drawing/2014/main" val="3693203120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55097788-203C-587C-0A5C-008CF8305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68110"/>
          </a:xfrm>
        </p:spPr>
        <p:txBody>
          <a:bodyPr/>
          <a:lstStyle/>
          <a:p>
            <a:r>
              <a:rPr lang="sr-Latn-RS" dirty="0"/>
              <a:t>Overview of AI companies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06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84D6C31-8CC9-AF59-87A7-EE02BE3EC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The Role of AI in </a:t>
            </a:r>
            <a:br>
              <a:rPr lang="sr-Latn-RS" dirty="0"/>
            </a:br>
            <a:r>
              <a:rPr lang="sr-Latn-RS" dirty="0"/>
              <a:t>Academic Activities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B24845-B78D-272A-06B5-26E40129A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084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44880"/>
          </a:xfrm>
        </p:spPr>
        <p:txBody>
          <a:bodyPr/>
          <a:lstStyle/>
          <a:p>
            <a:r>
              <a:rPr lang="sr-Latn-RS" dirty="0"/>
              <a:t>AI in scientific publishing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5FD09-368D-441C-8CB7-FAA619A80B88}" type="datetime12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8:48 PM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00505C-E6B9-4177-B8D2-BA64C8501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1718"/>
            <a:ext cx="7562505" cy="2543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284" y="3901574"/>
            <a:ext cx="10554716" cy="295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357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34"/>
            <a:ext cx="8338619" cy="62486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86846" y="2839617"/>
            <a:ext cx="410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https://retractionwatch.com/papers-and-peer-reviews-with-evidence-of-chatgpt-writing/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42579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/academia - Obvious ChatGPT in a published 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747" y="0"/>
            <a:ext cx="5910377" cy="665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630" y="173337"/>
            <a:ext cx="6489552" cy="66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002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29640"/>
          </a:xfrm>
        </p:spPr>
        <p:txBody>
          <a:bodyPr/>
          <a:lstStyle/>
          <a:p>
            <a:r>
              <a:rPr lang="en-US" dirty="0"/>
              <a:t>The role of LLMs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016240" y="1571872"/>
            <a:ext cx="3566160" cy="473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Problem solving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3566160" cy="470916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Assistant</a:t>
            </a:r>
          </a:p>
        </p:txBody>
      </p:sp>
      <p:pic>
        <p:nvPicPr>
          <p:cNvPr id="5122" name="Picture 2" descr="The rise of virtual assistants and how it can benefit your business - Small  Business U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24" y="3175237"/>
            <a:ext cx="2876871" cy="186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oblem So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248" y="2749798"/>
            <a:ext cx="2542145" cy="254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4309707" y="1569720"/>
            <a:ext cx="3566160" cy="4739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Content creation</a:t>
            </a:r>
          </a:p>
        </p:txBody>
      </p:sp>
      <p:pic>
        <p:nvPicPr>
          <p:cNvPr id="5128" name="Picture 8" descr="9 Top Tools for Social Media Content Creation - The pCloud Blo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455" y="2992995"/>
            <a:ext cx="3654664" cy="205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632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29640"/>
          </a:xfrm>
        </p:spPr>
        <p:txBody>
          <a:bodyPr/>
          <a:lstStyle/>
          <a:p>
            <a:r>
              <a:rPr lang="en-US" dirty="0"/>
              <a:t>Solving problem with LLM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50528"/>
            <a:ext cx="5623894" cy="3724661"/>
          </a:xfrm>
          <a:prstGeom prst="rect">
            <a:avLst/>
          </a:prstGeom>
        </p:spPr>
      </p:pic>
      <p:pic>
        <p:nvPicPr>
          <p:cNvPr id="6148" name="Picture 4" descr="5+ Free Motivation Letter For Scholarship Sample in PDF &amp; Doc | Motivation  Let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895" y="1950528"/>
            <a:ext cx="3654425" cy="47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68580" y="1581196"/>
            <a:ext cx="332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MD simulation, RDF functions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4468" y="1581196"/>
            <a:ext cx="1903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Motivation letter</a:t>
            </a:r>
          </a:p>
        </p:txBody>
      </p:sp>
    </p:spTree>
    <p:extLst>
      <p:ext uri="{BB962C8B-B14F-4D97-AF65-F5344CB8AC3E}">
        <p14:creationId xmlns:p14="http://schemas.microsoft.com/office/powerpoint/2010/main" val="2466639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32964"/>
          </a:xfrm>
        </p:spPr>
        <p:txBody>
          <a:bodyPr/>
          <a:lstStyle/>
          <a:p>
            <a:r>
              <a:rPr lang="en-US" dirty="0"/>
              <a:t>“Dead”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4860" y="2148840"/>
            <a:ext cx="10622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Formally required piece of writing produced to satisfy administrative or procedural demands, but which is never meaningfully read, analyzed, or used in decision-making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5273040"/>
            <a:ext cx="10622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Never treat your CV, Cover Letter or Motivation letter as a “dead” document</a:t>
            </a:r>
          </a:p>
        </p:txBody>
      </p:sp>
    </p:spTree>
    <p:extLst>
      <p:ext uri="{BB962C8B-B14F-4D97-AF65-F5344CB8AC3E}">
        <p14:creationId xmlns:p14="http://schemas.microsoft.com/office/powerpoint/2010/main" val="39921929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27760"/>
          </a:xfrm>
        </p:spPr>
        <p:txBody>
          <a:bodyPr/>
          <a:lstStyle/>
          <a:p>
            <a:r>
              <a:rPr lang="en-US" dirty="0"/>
              <a:t>Common words used by </a:t>
            </a:r>
            <a:r>
              <a:rPr lang="en-US" dirty="0" err="1"/>
              <a:t>ChatGPT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7" y="1952419"/>
            <a:ext cx="12107965" cy="29531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43259" y="5268575"/>
            <a:ext cx="6905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 would add also: Paradigm and Democratization</a:t>
            </a:r>
          </a:p>
        </p:txBody>
      </p:sp>
    </p:spTree>
    <p:extLst>
      <p:ext uri="{BB962C8B-B14F-4D97-AF65-F5344CB8AC3E}">
        <p14:creationId xmlns:p14="http://schemas.microsoft.com/office/powerpoint/2010/main" val="30061875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C9196E-35E8-93E6-56B9-0990CC5D5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Ideas for </a:t>
            </a:r>
            <a:br>
              <a:rPr lang="sr-Latn-RS" dirty="0"/>
            </a:br>
            <a:r>
              <a:rPr lang="sr-Latn-RS" dirty="0"/>
              <a:t>post-CONNECT 2026 period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1E3EC0-6ECE-1134-3C3A-389DEDE0B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3A5DAD-E004-4BF4-E208-61184AB499E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" y="4370993"/>
            <a:ext cx="12192000" cy="223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9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44952"/>
          </a:xfrm>
        </p:spPr>
        <p:txBody>
          <a:bodyPr/>
          <a:lstStyle/>
          <a:p>
            <a:r>
              <a:rPr lang="en-US" dirty="0"/>
              <a:t>Post-CONNECT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97307"/>
            <a:ext cx="10972800" cy="47803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8 CONNECT Events:</a:t>
            </a:r>
          </a:p>
          <a:p>
            <a:pPr marL="0" indent="0" algn="ctr">
              <a:buNone/>
            </a:pPr>
            <a:endParaRPr lang="en-US" b="1" i="1" dirty="0">
              <a:solidFill>
                <a:schemeClr val="tx1"/>
              </a:solidFill>
            </a:endParaRPr>
          </a:p>
          <a:p>
            <a:r>
              <a:rPr lang="en-US" b="1" i="1" dirty="0">
                <a:solidFill>
                  <a:schemeClr val="tx1"/>
                </a:solidFill>
              </a:rPr>
              <a:t>~160 student participants</a:t>
            </a:r>
          </a:p>
          <a:p>
            <a:r>
              <a:rPr lang="en-US" b="1" i="1" dirty="0">
                <a:solidFill>
                  <a:schemeClr val="tx1"/>
                </a:solidFill>
              </a:rPr>
              <a:t>At least </a:t>
            </a:r>
            <a:r>
              <a:rPr lang="sr-Latn-RS" b="1" i="1" dirty="0">
                <a:solidFill>
                  <a:schemeClr val="tx1"/>
                </a:solidFill>
              </a:rPr>
              <a:t>4</a:t>
            </a:r>
            <a:r>
              <a:rPr lang="en-US" b="1" i="1" dirty="0">
                <a:solidFill>
                  <a:schemeClr val="tx1"/>
                </a:solidFill>
              </a:rPr>
              <a:t>0 established professionals (scientists, professors, </a:t>
            </a:r>
            <a:r>
              <a:rPr lang="en-US" b="1" i="1" dirty="0" err="1">
                <a:solidFill>
                  <a:schemeClr val="tx1"/>
                </a:solidFill>
              </a:rPr>
              <a:t>etc</a:t>
            </a:r>
            <a:r>
              <a:rPr lang="en-US" b="1" i="1" dirty="0">
                <a:solidFill>
                  <a:schemeClr val="tx1"/>
                </a:solidFill>
              </a:rPr>
              <a:t>)</a:t>
            </a:r>
          </a:p>
          <a:p>
            <a:r>
              <a:rPr lang="en-US" b="1" i="1" dirty="0">
                <a:solidFill>
                  <a:schemeClr val="tx1"/>
                </a:solidFill>
              </a:rPr>
              <a:t>Disciplines represented: physics, chemistry, biology, engineering, IT, law, geography, humanities etc.</a:t>
            </a:r>
          </a:p>
          <a:p>
            <a:r>
              <a:rPr lang="en-US" b="1" i="1" dirty="0">
                <a:solidFill>
                  <a:schemeClr val="tx1"/>
                </a:solidFill>
              </a:rPr>
              <a:t>International reach: participants from 10 countries and 10 universities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HUGE ALUMNI POTENTIAL!!!</a:t>
            </a:r>
          </a:p>
        </p:txBody>
      </p:sp>
    </p:spTree>
    <p:extLst>
      <p:ext uri="{BB962C8B-B14F-4D97-AF65-F5344CB8AC3E}">
        <p14:creationId xmlns:p14="http://schemas.microsoft.com/office/powerpoint/2010/main" val="38181192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44952"/>
          </a:xfrm>
        </p:spPr>
        <p:txBody>
          <a:bodyPr/>
          <a:lstStyle/>
          <a:p>
            <a:r>
              <a:rPr lang="en-US" dirty="0"/>
              <a:t>Post-CONNECT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02823"/>
            <a:ext cx="10972800" cy="281264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IDEA 1: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Special Issue in AIDASCO Reviews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CONNECT 2026 - Digital Transformation and AI: Science, Society and Creativity</a:t>
            </a: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hlinkClick r:id="rId2"/>
              </a:rPr>
              <a:t>https://publishing.aidasco.org/journals/index.php/aire/announcement/view/11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Student-focused projects: guided by mentors</a:t>
            </a:r>
          </a:p>
          <a:p>
            <a:r>
              <a:rPr lang="en-US" dirty="0">
                <a:solidFill>
                  <a:schemeClr val="tx1"/>
                </a:solidFill>
              </a:rPr>
              <a:t>Write, publish, and share: transform your ideas into scientific articles</a:t>
            </a:r>
          </a:p>
          <a:p>
            <a:r>
              <a:rPr lang="en-US" dirty="0">
                <a:solidFill>
                  <a:schemeClr val="tx1"/>
                </a:solidFill>
              </a:rPr>
              <a:t>Collaborative spirit: teamwork between students and mentors</a:t>
            </a:r>
          </a:p>
          <a:p>
            <a:r>
              <a:rPr lang="en-US" dirty="0">
                <a:solidFill>
                  <a:schemeClr val="tx1"/>
                </a:solidFill>
              </a:rPr>
              <a:t>First publishing experience: supportive, open-access environment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8736" b="15183"/>
          <a:stretch/>
        </p:blipFill>
        <p:spPr>
          <a:xfrm>
            <a:off x="2228128" y="3670258"/>
            <a:ext cx="7599454" cy="32522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D6799F-5F98-1AEF-3189-3589914B3E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70" y="1678467"/>
            <a:ext cx="2379667" cy="2379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205B24-A47E-421C-CDAD-9BE314CC0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10" y="4510709"/>
            <a:ext cx="1571348" cy="157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044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47476"/>
          </a:xfrm>
        </p:spPr>
        <p:txBody>
          <a:bodyPr/>
          <a:lstStyle/>
          <a:p>
            <a:r>
              <a:rPr lang="en-US" dirty="0"/>
              <a:t>Post-CONNECT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7476"/>
            <a:ext cx="12095544" cy="281264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IDEA 2: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chemeClr val="tx1"/>
                </a:solidFill>
              </a:rPr>
              <a:t>Joint research activities involving students</a:t>
            </a: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Application of atomistic calculations</a:t>
            </a:r>
          </a:p>
          <a:p>
            <a:r>
              <a:rPr lang="en-US" dirty="0">
                <a:solidFill>
                  <a:schemeClr val="tx1"/>
                </a:solidFill>
              </a:rPr>
              <a:t>For example: Interactions between carbon-based nanomaterials and pharmaceutical components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3923" y="3454304"/>
            <a:ext cx="5349819" cy="33409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622" y="3454304"/>
            <a:ext cx="4441622" cy="340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451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705F98E-B75F-28BE-410D-747CE7BB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911"/>
            <a:ext cx="7697165" cy="4142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355FE6-6D52-7556-DF92-88FD90124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678" y="356759"/>
            <a:ext cx="4639322" cy="61444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B940E3-DBC8-5933-B835-E5D772A92682}"/>
              </a:ext>
            </a:extLst>
          </p:cNvPr>
          <p:cNvSpPr txBox="1"/>
          <p:nvPr/>
        </p:nvSpPr>
        <p:spPr>
          <a:xfrm>
            <a:off x="1727522" y="5417757"/>
            <a:ext cx="3816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https://doi.org/10.1021/cr3004423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58933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Neum 2019\Connect_2.0-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38" y="0"/>
            <a:ext cx="9921476" cy="6632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3554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attention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85629" y="3055716"/>
            <a:ext cx="62207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/>
              <a:t>Q/A Session</a:t>
            </a:r>
          </a:p>
        </p:txBody>
      </p:sp>
    </p:spTree>
    <p:extLst>
      <p:ext uri="{BB962C8B-B14F-4D97-AF65-F5344CB8AC3E}">
        <p14:creationId xmlns:p14="http://schemas.microsoft.com/office/powerpoint/2010/main" val="9440952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EE76C-6CA4-293B-4CF7-2CBAEDFE7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73480"/>
          </a:xfrm>
        </p:spPr>
        <p:txBody>
          <a:bodyPr/>
          <a:lstStyle/>
          <a:p>
            <a:r>
              <a:rPr lang="en-US" dirty="0"/>
              <a:t>Atomistic modeling workshop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2E9F1A-1CA2-73A9-9AC0-2B853FD02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265" y="5853795"/>
            <a:ext cx="4641469" cy="8518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D04A5D-AA56-3B3D-FE96-557ECFF364E3}"/>
              </a:ext>
            </a:extLst>
          </p:cNvPr>
          <p:cNvSpPr txBox="1"/>
          <p:nvPr/>
        </p:nvSpPr>
        <p:spPr>
          <a:xfrm>
            <a:off x="6677418" y="5127522"/>
            <a:ext cx="4641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https://test-app3.atomistica.online</a:t>
            </a:r>
            <a:r>
              <a:rPr lang="en-US" sz="20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0D1FAD-96F6-DDB6-1BD9-7F37AA2B28B4}"/>
              </a:ext>
            </a:extLst>
          </p:cNvPr>
          <p:cNvSpPr txBox="1"/>
          <p:nvPr/>
        </p:nvSpPr>
        <p:spPr>
          <a:xfrm>
            <a:off x="291693" y="5127522"/>
            <a:ext cx="5804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https://atomistica.online/workshop-connect-2026/</a:t>
            </a:r>
            <a:r>
              <a:rPr lang="en-US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777543-4DFE-BB62-830C-61FFD4C75D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634" y="1530421"/>
            <a:ext cx="3492424" cy="34924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FF8FEE-092D-C2D8-79DD-F20A309C21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941" y="1582736"/>
            <a:ext cx="3492424" cy="349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6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4772</TotalTime>
  <Words>2456</Words>
  <Application>Microsoft Office PowerPoint</Application>
  <PresentationFormat>Widescreen</PresentationFormat>
  <Paragraphs>463</Paragraphs>
  <Slides>79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1" baseType="lpstr">
      <vt:lpstr>-apple-system</vt:lpstr>
      <vt:lpstr>Aptos</vt:lpstr>
      <vt:lpstr>Aptos Display</vt:lpstr>
      <vt:lpstr>Arial</vt:lpstr>
      <vt:lpstr>Calibri</vt:lpstr>
      <vt:lpstr>Cambria Math</vt:lpstr>
      <vt:lpstr>Century Gothic</vt:lpstr>
      <vt:lpstr>Courier New</vt:lpstr>
      <vt:lpstr>Noto Sans</vt:lpstr>
      <vt:lpstr>Palatino Linotype</vt:lpstr>
      <vt:lpstr>Square721 BT</vt:lpstr>
      <vt:lpstr>Executive</vt:lpstr>
      <vt:lpstr>Digital transition and the impact of AI</vt:lpstr>
      <vt:lpstr>AGENDA</vt:lpstr>
      <vt:lpstr>Introduction</vt:lpstr>
      <vt:lpstr>PowerPoint Presentation</vt:lpstr>
      <vt:lpstr>PowerPoint Presentation</vt:lpstr>
      <vt:lpstr>PowerPoint Presentation</vt:lpstr>
      <vt:lpstr>PowerPoint Presentation</vt:lpstr>
      <vt:lpstr>What am I doing for living (and for fun)</vt:lpstr>
      <vt:lpstr>PowerPoint Presentation</vt:lpstr>
      <vt:lpstr>PowerPoint Presentation</vt:lpstr>
      <vt:lpstr>PowerPoint Presentation</vt:lpstr>
      <vt:lpstr>Why CONNECT matters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 of Digital Transition in Computational Materials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Tools of atomistica.online 2025</vt:lpstr>
      <vt:lpstr>xtb</vt:lpstr>
      <vt:lpstr>The power of semiempirical methods -MET in explicit solvation-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Ionic liquids generator</vt:lpstr>
      <vt:lpstr>Registration</vt:lpstr>
      <vt:lpstr>Digital transition by </vt:lpstr>
      <vt:lpstr>Meta’s Metaverse Bet: Expensive Vision Uncertain Return</vt:lpstr>
      <vt:lpstr>PowerPoint Presentation</vt:lpstr>
      <vt:lpstr>OMol25 and UMA by Meta FAIR</vt:lpstr>
      <vt:lpstr>META FAIR – One Year Later</vt:lpstr>
      <vt:lpstr>More from META</vt:lpstr>
      <vt:lpstr>Hot Summer of 2025</vt:lpstr>
      <vt:lpstr>PowerPoint Presentation</vt:lpstr>
      <vt:lpstr>Cloud vs. Local</vt:lpstr>
      <vt:lpstr>Cloud vs. local</vt:lpstr>
      <vt:lpstr>The power of local AI</vt:lpstr>
      <vt:lpstr>The power of local AI</vt:lpstr>
      <vt:lpstr>Open vs. Closed LLMs: Where Is the Real Cost?</vt:lpstr>
      <vt:lpstr>PowerPoint Presentation</vt:lpstr>
      <vt:lpstr>PowerPoint Presentation</vt:lpstr>
      <vt:lpstr>Overview of AI companies</vt:lpstr>
      <vt:lpstr>The Role of AI in  Academic Activities</vt:lpstr>
      <vt:lpstr>AI in scientific publishing</vt:lpstr>
      <vt:lpstr>PowerPoint Presentation</vt:lpstr>
      <vt:lpstr>PowerPoint Presentation</vt:lpstr>
      <vt:lpstr>The role of LLMs</vt:lpstr>
      <vt:lpstr>Solving problem with LLM</vt:lpstr>
      <vt:lpstr>“Dead” document</vt:lpstr>
      <vt:lpstr>Common words used by ChatGPT</vt:lpstr>
      <vt:lpstr>Ideas for  post-CONNECT 2026 period</vt:lpstr>
      <vt:lpstr>Post-CONNECT 2026</vt:lpstr>
      <vt:lpstr>Post-CONNECT 2026</vt:lpstr>
      <vt:lpstr>Post-CONNECT 2026</vt:lpstr>
      <vt:lpstr>PowerPoint Presentation</vt:lpstr>
      <vt:lpstr>PowerPoint Presentation</vt:lpstr>
      <vt:lpstr>Thank you for your attention</vt:lpstr>
      <vt:lpstr>Atomistic modeling workshop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</dc:creator>
  <cp:lastModifiedBy>SA</cp:lastModifiedBy>
  <cp:revision>245</cp:revision>
  <dcterms:created xsi:type="dcterms:W3CDTF">2023-03-14T08:25:30Z</dcterms:created>
  <dcterms:modified xsi:type="dcterms:W3CDTF">2026-09-03T21:07:55Z</dcterms:modified>
</cp:coreProperties>
</file>