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27"/>
  </p:notesMasterIdLst>
  <p:sldIdLst>
    <p:sldId id="404" r:id="rId2"/>
    <p:sldId id="398" r:id="rId3"/>
    <p:sldId id="396" r:id="rId4"/>
    <p:sldId id="399" r:id="rId5"/>
    <p:sldId id="400" r:id="rId6"/>
    <p:sldId id="401" r:id="rId7"/>
    <p:sldId id="261" r:id="rId8"/>
    <p:sldId id="266" r:id="rId9"/>
    <p:sldId id="267" r:id="rId10"/>
    <p:sldId id="268" r:id="rId11"/>
    <p:sldId id="394" r:id="rId12"/>
    <p:sldId id="269" r:id="rId13"/>
    <p:sldId id="270" r:id="rId14"/>
    <p:sldId id="271" r:id="rId15"/>
    <p:sldId id="397" r:id="rId16"/>
    <p:sldId id="392" r:id="rId17"/>
    <p:sldId id="300" r:id="rId18"/>
    <p:sldId id="307" r:id="rId19"/>
    <p:sldId id="315" r:id="rId20"/>
    <p:sldId id="306" r:id="rId21"/>
    <p:sldId id="393" r:id="rId22"/>
    <p:sldId id="299" r:id="rId23"/>
    <p:sldId id="402" r:id="rId24"/>
    <p:sldId id="403" r:id="rId25"/>
    <p:sldId id="395" r:id="rId26"/>
  </p:sldIdLst>
  <p:sldSz cx="12192000" cy="6858000"/>
  <p:notesSz cx="6858000" cy="9144000"/>
  <p:embeddedFontLst>
    <p:embeddedFont>
      <p:font typeface="Cambria Math" panose="02040503050406030204" pitchFamily="18" charset="0"/>
      <p:regular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DM Sans Bold" panose="020B0604020202020204" charset="0"/>
      <p:bold r:id="rId33"/>
    </p:embeddedFont>
    <p:embeddedFont>
      <p:font typeface="Noto Sans" panose="020B0502040504020204" pitchFamily="34" charset="0"/>
      <p:regular r:id="rId34"/>
      <p:bold r:id="rId35"/>
      <p:italic r:id="rId36"/>
      <p:boldItalic r:id="rId37"/>
    </p:embeddedFont>
    <p:embeddedFont>
      <p:font typeface="Palatino Linotype" panose="02040502050505030304" pitchFamily="18" charset="0"/>
      <p:regular r:id="rId38"/>
      <p:bold r:id="rId39"/>
      <p:italic r:id="rId40"/>
      <p:bold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Titillium Web" panose="00000500000000000000" pitchFamily="2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3522">
          <p15:clr>
            <a:srgbClr val="A4A3A4"/>
          </p15:clr>
        </p15:guide>
        <p15:guide id="4" orient="horz" pos="2402">
          <p15:clr>
            <a:srgbClr val="A4A3A4"/>
          </p15:clr>
        </p15:guide>
        <p15:guide id="5" pos="6379">
          <p15:clr>
            <a:srgbClr val="A4A3A4"/>
          </p15:clr>
        </p15:guide>
        <p15:guide id="6" orient="horz" pos="1026">
          <p15:clr>
            <a:srgbClr val="A4A3A4"/>
          </p15:clr>
        </p15:guide>
        <p15:guide id="7" orient="horz" pos="33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gUmLoGPY6hKst1QnMu5tIgAVkL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CFF"/>
    <a:srgbClr val="1B1BC3"/>
    <a:srgbClr val="C3C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23" autoAdjust="0"/>
  </p:normalViewPr>
  <p:slideViewPr>
    <p:cSldViewPr snapToGrid="0">
      <p:cViewPr>
        <p:scale>
          <a:sx n="75" d="100"/>
          <a:sy n="75" d="100"/>
        </p:scale>
        <p:origin x="874" y="283"/>
      </p:cViewPr>
      <p:guideLst>
        <p:guide pos="3840"/>
        <p:guide orient="horz" pos="2160"/>
        <p:guide pos="3522"/>
        <p:guide orient="horz" pos="2402"/>
        <p:guide pos="6379"/>
        <p:guide orient="horz" pos="1026"/>
        <p:guide orient="horz" pos="33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SimpleTimelineDefaultColorVariant">
  <dgm:title val="Simple Timeline Default Color Variant"/>
  <dgm:desc val="Simple Timeline Default Color Variant"/>
  <dgm:catLst>
    <dgm:cat type="Other" pri="2"/>
  </dgm:catLst>
  <dgm:styleLbl name="node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>
        <a:alpha val="0"/>
      </a:schemeClr>
    </dgm:fillClrLst>
    <dgm:linClrLst meth="repeat">
      <a:schemeClr val="accent1">
        <a:alpha val="0"/>
      </a:schemeClr>
    </dgm:linClrLst>
    <dgm:effectClrLst/>
    <dgm:txLinClrLst/>
    <dgm:txFillClrLst meth="repeat">
      <a:schemeClr val="accent1"/>
    </dgm:txFillClrLst>
    <dgm:txEffectClrLst/>
  </dgm:styleLbl>
  <dgm:styleLbl name="node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 meth="repeat">
      <a:schemeClr val="accent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2">
        <a:alpha val="9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358653-27C0-4CE6-B36B-912B287D5BE8}" type="doc">
      <dgm:prSet loTypeId="urn:microsoft.com/office/officeart/2024/3/layout/SimpleTimelineDefaultVariant" loCatId="Timeline" qsTypeId="urn:microsoft.com/office/officeart/2005/8/quickstyle/simple1" qsCatId="simple" csTypeId="urn:microsoft.com/office/officeart/2005/8/colors/SimpleTimelineDefaultColorVariant" csCatId="other" phldr="1"/>
      <dgm:spPr/>
      <dgm:t>
        <a:bodyPr/>
        <a:lstStyle/>
        <a:p>
          <a:endParaRPr lang="en-US"/>
        </a:p>
      </dgm:t>
    </dgm:pt>
    <dgm:pt modelId="{5DA72268-7612-432C-81BF-DC0B2CDBDD1B}">
      <dgm:prSet/>
      <dgm:spPr/>
      <dgm:t>
        <a:bodyPr/>
        <a:lstStyle/>
        <a:p>
          <a:pPr>
            <a:defRPr b="1"/>
          </a:pPr>
          <a:r>
            <a:rPr lang="en-US" dirty="0"/>
            <a:t>Step 1 – Input file</a:t>
          </a:r>
        </a:p>
      </dgm:t>
    </dgm:pt>
    <dgm:pt modelId="{DC214F99-FBE5-42B6-9A7A-9A3A08E53145}" type="parTrans" cxnId="{E505B50E-6BCB-440A-858D-6A9106ACD4B2}">
      <dgm:prSet/>
      <dgm:spPr/>
      <dgm:t>
        <a:bodyPr/>
        <a:lstStyle/>
        <a:p>
          <a:endParaRPr lang="en-US"/>
        </a:p>
      </dgm:t>
    </dgm:pt>
    <dgm:pt modelId="{5D5D08DE-E243-41AA-86D9-11FA6F254133}" type="sibTrans" cxnId="{E505B50E-6BCB-440A-858D-6A9106ACD4B2}">
      <dgm:prSet/>
      <dgm:spPr/>
      <dgm:t>
        <a:bodyPr/>
        <a:lstStyle/>
        <a:p>
          <a:endParaRPr lang="en-US"/>
        </a:p>
      </dgm:t>
    </dgm:pt>
    <dgm:pt modelId="{CDC103FD-A5E6-4180-BB2A-F944B84BF766}">
      <dgm:prSet/>
      <dgm:spPr/>
      <dgm:t>
        <a:bodyPr/>
        <a:lstStyle/>
        <a:p>
          <a:r>
            <a:rPr lang="en-US" dirty="0"/>
            <a:t>A file containing atomic coordinates of molecule or periodic structure with instructions on which and how code should perform atomistic calculations</a:t>
          </a:r>
        </a:p>
      </dgm:t>
    </dgm:pt>
    <dgm:pt modelId="{BDD90AC9-E389-44FD-881D-DC0D580C9668}" type="parTrans" cxnId="{78D3DC61-256D-4806-8A0D-6B3B7D020D31}">
      <dgm:prSet/>
      <dgm:spPr/>
      <dgm:t>
        <a:bodyPr/>
        <a:lstStyle/>
        <a:p>
          <a:endParaRPr lang="en-US"/>
        </a:p>
      </dgm:t>
    </dgm:pt>
    <dgm:pt modelId="{B0C98572-244E-42F2-B94D-E3630D6B9C2E}" type="sibTrans" cxnId="{78D3DC61-256D-4806-8A0D-6B3B7D020D31}">
      <dgm:prSet/>
      <dgm:spPr/>
      <dgm:t>
        <a:bodyPr/>
        <a:lstStyle/>
        <a:p>
          <a:endParaRPr lang="en-US"/>
        </a:p>
      </dgm:t>
    </dgm:pt>
    <dgm:pt modelId="{D78BDDD2-01B3-43A9-8305-DC394B20C04C}">
      <dgm:prSet/>
      <dgm:spPr/>
      <dgm:t>
        <a:bodyPr/>
        <a:lstStyle/>
        <a:p>
          <a:pPr>
            <a:defRPr b="1"/>
          </a:pPr>
          <a:r>
            <a:rPr lang="en-US" dirty="0"/>
            <a:t>Step 2 – Code execution</a:t>
          </a:r>
        </a:p>
      </dgm:t>
    </dgm:pt>
    <dgm:pt modelId="{2462FDEE-4C4D-4B0C-9B04-0DB840CD9FBE}" type="parTrans" cxnId="{F4CE4019-01D8-4061-B3EF-0AD3738CAE37}">
      <dgm:prSet/>
      <dgm:spPr/>
      <dgm:t>
        <a:bodyPr/>
        <a:lstStyle/>
        <a:p>
          <a:endParaRPr lang="en-US"/>
        </a:p>
      </dgm:t>
    </dgm:pt>
    <dgm:pt modelId="{7F93D002-C855-48F1-B869-55EE622835E6}" type="sibTrans" cxnId="{F4CE4019-01D8-4061-B3EF-0AD3738CAE37}">
      <dgm:prSet/>
      <dgm:spPr/>
      <dgm:t>
        <a:bodyPr/>
        <a:lstStyle/>
        <a:p>
          <a:endParaRPr lang="en-US"/>
        </a:p>
      </dgm:t>
    </dgm:pt>
    <dgm:pt modelId="{34A2D09D-C9FA-4B8A-ABB0-AB8ADF598048}">
      <dgm:prSet/>
      <dgm:spPr/>
      <dgm:t>
        <a:bodyPr/>
        <a:lstStyle/>
        <a:p>
          <a:r>
            <a:rPr lang="en-US" dirty="0"/>
            <a:t>Input file along with other information, if necessary, are sent and executed by the code</a:t>
          </a:r>
        </a:p>
      </dgm:t>
    </dgm:pt>
    <dgm:pt modelId="{F0C0D573-0AAA-470F-B84A-72630C28743B}" type="parTrans" cxnId="{F8D6039F-1958-45C2-836E-BB7A559F2E55}">
      <dgm:prSet/>
      <dgm:spPr/>
      <dgm:t>
        <a:bodyPr/>
        <a:lstStyle/>
        <a:p>
          <a:endParaRPr lang="en-US"/>
        </a:p>
      </dgm:t>
    </dgm:pt>
    <dgm:pt modelId="{9279170A-6E35-4FA8-AB3C-65520599E1F9}" type="sibTrans" cxnId="{F8D6039F-1958-45C2-836E-BB7A559F2E55}">
      <dgm:prSet/>
      <dgm:spPr/>
      <dgm:t>
        <a:bodyPr/>
        <a:lstStyle/>
        <a:p>
          <a:endParaRPr lang="en-US"/>
        </a:p>
      </dgm:t>
    </dgm:pt>
    <dgm:pt modelId="{685F3AD3-DB8C-4153-A90D-F48BAC15DAC4}">
      <dgm:prSet/>
      <dgm:spPr/>
      <dgm:t>
        <a:bodyPr/>
        <a:lstStyle/>
        <a:p>
          <a:pPr>
            <a:defRPr b="1"/>
          </a:pPr>
          <a:r>
            <a:rPr lang="en-US" dirty="0"/>
            <a:t>Step 3 – Output analysis</a:t>
          </a:r>
        </a:p>
      </dgm:t>
    </dgm:pt>
    <dgm:pt modelId="{5F1952A5-048B-4C4E-AC35-D406BDD1C277}" type="parTrans" cxnId="{1A43DB2B-1D27-4981-99EB-E0D715966305}">
      <dgm:prSet/>
      <dgm:spPr/>
      <dgm:t>
        <a:bodyPr/>
        <a:lstStyle/>
        <a:p>
          <a:endParaRPr lang="en-US"/>
        </a:p>
      </dgm:t>
    </dgm:pt>
    <dgm:pt modelId="{DF499E9F-3DD7-4CD6-B23A-A2ACEC7C20D0}" type="sibTrans" cxnId="{1A43DB2B-1D27-4981-99EB-E0D715966305}">
      <dgm:prSet/>
      <dgm:spPr/>
      <dgm:t>
        <a:bodyPr/>
        <a:lstStyle/>
        <a:p>
          <a:endParaRPr lang="en-US"/>
        </a:p>
      </dgm:t>
    </dgm:pt>
    <dgm:pt modelId="{7D9D3F51-6739-48EA-866C-D556E85CD562}">
      <dgm:prSet/>
      <dgm:spPr/>
      <dgm:t>
        <a:bodyPr/>
        <a:lstStyle/>
        <a:p>
          <a:r>
            <a:rPr lang="en-US" dirty="0"/>
            <a:t>Analysis of output file generated by the code execution. Information can be extracted manually or processed by third party tool or software</a:t>
          </a:r>
        </a:p>
      </dgm:t>
    </dgm:pt>
    <dgm:pt modelId="{99866A44-A52A-40D6-87E3-C5D61EC4FAA9}" type="parTrans" cxnId="{B70FA7B2-F4BB-49AA-97F6-483527C3E42C}">
      <dgm:prSet/>
      <dgm:spPr/>
      <dgm:t>
        <a:bodyPr/>
        <a:lstStyle/>
        <a:p>
          <a:endParaRPr lang="en-US"/>
        </a:p>
      </dgm:t>
    </dgm:pt>
    <dgm:pt modelId="{4F8FE3A9-D379-4D45-9A17-61EF540C5E36}" type="sibTrans" cxnId="{B70FA7B2-F4BB-49AA-97F6-483527C3E42C}">
      <dgm:prSet/>
      <dgm:spPr/>
      <dgm:t>
        <a:bodyPr/>
        <a:lstStyle/>
        <a:p>
          <a:endParaRPr lang="en-US"/>
        </a:p>
      </dgm:t>
    </dgm:pt>
    <dgm:pt modelId="{6F0D6EAA-A090-4C92-BDE9-19123B7F9EE0}" type="pres">
      <dgm:prSet presAssocID="{67358653-27C0-4CE6-B36B-912B287D5BE8}" presName="root" presStyleCnt="0">
        <dgm:presLayoutVars>
          <dgm:chMax/>
          <dgm:chPref/>
          <dgm:animLvl val="lvl"/>
        </dgm:presLayoutVars>
      </dgm:prSet>
      <dgm:spPr/>
    </dgm:pt>
    <dgm:pt modelId="{2DDE279B-5432-4E5E-A59C-B54A27AD0058}" type="pres">
      <dgm:prSet presAssocID="{67358653-27C0-4CE6-B36B-912B287D5BE8}" presName="divider" presStyleLbl="alignAcc1" presStyleIdx="0" presStyleCnt="1" custLinFactNeighborX="-110"/>
      <dgm:spPr>
        <a:solidFill>
          <a:schemeClr val="dk2">
            <a:alpha val="90000"/>
            <a:hueOff val="0"/>
            <a:satOff val="0"/>
            <a:lumOff val="0"/>
            <a:alphaOff val="0"/>
          </a:schemeClr>
        </a:solidFill>
        <a:ln w="12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 w="med" len="med"/>
        </a:ln>
        <a:effectLst/>
      </dgm:spPr>
    </dgm:pt>
    <dgm:pt modelId="{09041D90-81A9-48B3-83EE-D06FE09CA2FD}" type="pres">
      <dgm:prSet presAssocID="{67358653-27C0-4CE6-B36B-912B287D5BE8}" presName="nodes" presStyleCnt="0">
        <dgm:presLayoutVars>
          <dgm:chMax/>
          <dgm:chPref/>
          <dgm:animLvl val="lvl"/>
        </dgm:presLayoutVars>
      </dgm:prSet>
      <dgm:spPr/>
    </dgm:pt>
    <dgm:pt modelId="{B2AE1436-8877-4091-89AA-A5499CFD93CC}" type="pres">
      <dgm:prSet presAssocID="{5DA72268-7612-432C-81BF-DC0B2CDBDD1B}" presName="composite" presStyleCnt="0"/>
      <dgm:spPr/>
    </dgm:pt>
    <dgm:pt modelId="{897807D4-5A79-497B-A28A-E3E6430A929D}" type="pres">
      <dgm:prSet presAssocID="{5DA72268-7612-432C-81BF-DC0B2CDBDD1B}" presName="ConnectorPoint" presStyleLbl="lnNode1" presStyleIdx="0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30221A42-A17B-4127-B480-12F6A2680F0F}" type="pres">
      <dgm:prSet presAssocID="{5DA72268-7612-432C-81BF-DC0B2CDBDD1B}" presName="DropPinPlaceHolder" presStyleCnt="0"/>
      <dgm:spPr/>
    </dgm:pt>
    <dgm:pt modelId="{60D62658-6D31-43F7-90BC-A5CD583A6565}" type="pres">
      <dgm:prSet presAssocID="{5DA72268-7612-432C-81BF-DC0B2CDBDD1B}" presName="DropPin" presStyleLbl="alignNode1" presStyleIdx="0" presStyleCnt="6"/>
      <dgm:spPr/>
    </dgm:pt>
    <dgm:pt modelId="{D823F4A0-A10B-42FF-BCF2-9C05FACAF091}" type="pres">
      <dgm:prSet presAssocID="{5DA72268-7612-432C-81BF-DC0B2CDBDD1B}" presName="Ellipse" presStyleLbl="fgAcc1" presStyleIdx="0" presStyleCnt="3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765C3703-FD46-439E-B15F-765B4D07DF1E}" type="pres">
      <dgm:prSet presAssocID="{5DA72268-7612-432C-81BF-DC0B2CDBDD1B}" presName="L2TextContainer" presStyleLbl="revTx" presStyleIdx="0" presStyleCnt="3">
        <dgm:presLayoutVars>
          <dgm:bulletEnabled val="1"/>
        </dgm:presLayoutVars>
      </dgm:prSet>
      <dgm:spPr/>
    </dgm:pt>
    <dgm:pt modelId="{DDA61356-3F0F-4A4B-B18E-2AD353D6A3BD}" type="pres">
      <dgm:prSet presAssocID="{5DA72268-7612-432C-81BF-DC0B2CDBDD1B}" presName="L1TextContainer" presStyleLbl="alignNode1" presStyleIdx="1" presStyleCnt="6">
        <dgm:presLayoutVars>
          <dgm:chMax val="1"/>
          <dgm:chPref val="1"/>
          <dgm:bulletEnabled val="1"/>
        </dgm:presLayoutVars>
      </dgm:prSet>
      <dgm:spPr/>
    </dgm:pt>
    <dgm:pt modelId="{F322C792-48C4-425D-B0D2-BEB308F7A15E}" type="pres">
      <dgm:prSet presAssocID="{5DA72268-7612-432C-81BF-DC0B2CDBDD1B}" presName="ConnectLine" presStyleLbl="sibTrans1D1" presStyleIdx="0" presStyleCnt="3"/>
      <dgm:spPr/>
    </dgm:pt>
    <dgm:pt modelId="{FC28CDCF-F8C6-426C-AA35-8533A6DDFCC5}" type="pres">
      <dgm:prSet presAssocID="{5DA72268-7612-432C-81BF-DC0B2CDBDD1B}" presName="EmptyPlaceHolder" presStyleCnt="0"/>
      <dgm:spPr/>
    </dgm:pt>
    <dgm:pt modelId="{1A268888-7D0E-4D3C-8568-E8BC0DE1D572}" type="pres">
      <dgm:prSet presAssocID="{5D5D08DE-E243-41AA-86D9-11FA6F254133}" presName="spaceBetweenRectangles" presStyleCnt="0"/>
      <dgm:spPr/>
    </dgm:pt>
    <dgm:pt modelId="{1BD5FAB2-6957-4DA3-B18D-C7A2AAE3C40C}" type="pres">
      <dgm:prSet presAssocID="{D78BDDD2-01B3-43A9-8305-DC394B20C04C}" presName="composite" presStyleCnt="0"/>
      <dgm:spPr/>
    </dgm:pt>
    <dgm:pt modelId="{C0544CD4-7F85-4280-AF95-3801FBCCA5DC}" type="pres">
      <dgm:prSet presAssocID="{D78BDDD2-01B3-43A9-8305-DC394B20C04C}" presName="ConnectorPoint" presStyleLbl="lnNode1" presStyleIdx="1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B400AFB1-1938-418C-9585-6097BBB3CDCE}" type="pres">
      <dgm:prSet presAssocID="{D78BDDD2-01B3-43A9-8305-DC394B20C04C}" presName="DropPinPlaceHolder" presStyleCnt="0"/>
      <dgm:spPr/>
    </dgm:pt>
    <dgm:pt modelId="{CA33A9E5-DA38-417F-9FFC-828D8AB80B4F}" type="pres">
      <dgm:prSet presAssocID="{D78BDDD2-01B3-43A9-8305-DC394B20C04C}" presName="DropPin" presStyleLbl="alignNode1" presStyleIdx="2" presStyleCnt="6"/>
      <dgm:spPr/>
    </dgm:pt>
    <dgm:pt modelId="{2858CAA3-6427-4BDD-AA5B-FA122682DDF5}" type="pres">
      <dgm:prSet presAssocID="{D78BDDD2-01B3-43A9-8305-DC394B20C04C}" presName="Ellipse" presStyleLbl="fgAcc1" presStyleIdx="1" presStyleCnt="3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30098FE1-3C05-417C-A06F-615965989DBB}" type="pres">
      <dgm:prSet presAssocID="{D78BDDD2-01B3-43A9-8305-DC394B20C04C}" presName="L2TextContainer" presStyleLbl="revTx" presStyleIdx="1" presStyleCnt="3">
        <dgm:presLayoutVars>
          <dgm:bulletEnabled val="1"/>
        </dgm:presLayoutVars>
      </dgm:prSet>
      <dgm:spPr/>
    </dgm:pt>
    <dgm:pt modelId="{C2B43A78-4184-45DE-BCBE-21E5A6C7B86F}" type="pres">
      <dgm:prSet presAssocID="{D78BDDD2-01B3-43A9-8305-DC394B20C04C}" presName="L1TextContainer" presStyleLbl="alignNode1" presStyleIdx="3" presStyleCnt="6">
        <dgm:presLayoutVars>
          <dgm:chMax val="1"/>
          <dgm:chPref val="1"/>
          <dgm:bulletEnabled val="1"/>
        </dgm:presLayoutVars>
      </dgm:prSet>
      <dgm:spPr/>
    </dgm:pt>
    <dgm:pt modelId="{8C87130F-6234-495A-807F-1AAD1A61CA1A}" type="pres">
      <dgm:prSet presAssocID="{D78BDDD2-01B3-43A9-8305-DC394B20C04C}" presName="ConnectLine" presStyleLbl="sibTrans1D1" presStyleIdx="1" presStyleCnt="3"/>
      <dgm:spPr/>
    </dgm:pt>
    <dgm:pt modelId="{682B3D9D-4899-4604-83FC-4FDA46D9BC1C}" type="pres">
      <dgm:prSet presAssocID="{D78BDDD2-01B3-43A9-8305-DC394B20C04C}" presName="EmptyPlaceHolder" presStyleCnt="0"/>
      <dgm:spPr/>
    </dgm:pt>
    <dgm:pt modelId="{1F0F9DDA-DBAF-4B6D-9F77-7519729B0E90}" type="pres">
      <dgm:prSet presAssocID="{7F93D002-C855-48F1-B869-55EE622835E6}" presName="spaceBetweenRectangles" presStyleCnt="0"/>
      <dgm:spPr/>
    </dgm:pt>
    <dgm:pt modelId="{D1739237-C44A-4FF3-98DD-D24D406B2ABA}" type="pres">
      <dgm:prSet presAssocID="{685F3AD3-DB8C-4153-A90D-F48BAC15DAC4}" presName="composite" presStyleCnt="0"/>
      <dgm:spPr/>
    </dgm:pt>
    <dgm:pt modelId="{2AE2DCCC-9C5C-4A0F-8E53-390094F00402}" type="pres">
      <dgm:prSet presAssocID="{685F3AD3-DB8C-4153-A90D-F48BAC15DAC4}" presName="ConnectorPoint" presStyleLbl="lnNode1" presStyleIdx="2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A685EF1-CB92-44E0-BEB9-D59CD3922785}" type="pres">
      <dgm:prSet presAssocID="{685F3AD3-DB8C-4153-A90D-F48BAC15DAC4}" presName="DropPinPlaceHolder" presStyleCnt="0"/>
      <dgm:spPr/>
    </dgm:pt>
    <dgm:pt modelId="{CA2F56FA-592A-4393-86C1-7250551A94CC}" type="pres">
      <dgm:prSet presAssocID="{685F3AD3-DB8C-4153-A90D-F48BAC15DAC4}" presName="DropPin" presStyleLbl="alignNode1" presStyleIdx="4" presStyleCnt="6"/>
      <dgm:spPr/>
    </dgm:pt>
    <dgm:pt modelId="{8ED227F7-83E2-45A6-9F87-B0B32FD86C0F}" type="pres">
      <dgm:prSet presAssocID="{685F3AD3-DB8C-4153-A90D-F48BAC15DAC4}" presName="Ellipse" presStyleLbl="fgAcc1" presStyleIdx="2" presStyleCnt="3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FFF0D1DF-E888-4588-A18A-41C9196297FD}" type="pres">
      <dgm:prSet presAssocID="{685F3AD3-DB8C-4153-A90D-F48BAC15DAC4}" presName="L2TextContainer" presStyleLbl="revTx" presStyleIdx="2" presStyleCnt="3">
        <dgm:presLayoutVars>
          <dgm:bulletEnabled val="1"/>
        </dgm:presLayoutVars>
      </dgm:prSet>
      <dgm:spPr/>
    </dgm:pt>
    <dgm:pt modelId="{4428082C-7E3D-41D3-AB3D-A8F4344DE55B}" type="pres">
      <dgm:prSet presAssocID="{685F3AD3-DB8C-4153-A90D-F48BAC15DAC4}" presName="L1TextContainer" presStyleLbl="alignNode1" presStyleIdx="5" presStyleCnt="6">
        <dgm:presLayoutVars>
          <dgm:chMax val="1"/>
          <dgm:chPref val="1"/>
          <dgm:bulletEnabled val="1"/>
        </dgm:presLayoutVars>
      </dgm:prSet>
      <dgm:spPr/>
    </dgm:pt>
    <dgm:pt modelId="{1F2EAAE4-EC00-42B1-A2D9-DD1A4485D806}" type="pres">
      <dgm:prSet presAssocID="{685F3AD3-DB8C-4153-A90D-F48BAC15DAC4}" presName="ConnectLine" presStyleLbl="sibTrans1D1" presStyleIdx="2" presStyleCnt="3"/>
      <dgm:spPr/>
    </dgm:pt>
    <dgm:pt modelId="{BB0C1789-C655-461C-BD65-E0B6903BB6FA}" type="pres">
      <dgm:prSet presAssocID="{685F3AD3-DB8C-4153-A90D-F48BAC15DAC4}" presName="EmptyPlaceHolder" presStyleCnt="0"/>
      <dgm:spPr/>
    </dgm:pt>
  </dgm:ptLst>
  <dgm:cxnLst>
    <dgm:cxn modelId="{E505B50E-6BCB-440A-858D-6A9106ACD4B2}" srcId="{67358653-27C0-4CE6-B36B-912B287D5BE8}" destId="{5DA72268-7612-432C-81BF-DC0B2CDBDD1B}" srcOrd="0" destOrd="0" parTransId="{DC214F99-FBE5-42B6-9A7A-9A3A08E53145}" sibTransId="{5D5D08DE-E243-41AA-86D9-11FA6F254133}"/>
    <dgm:cxn modelId="{F4CE4019-01D8-4061-B3EF-0AD3738CAE37}" srcId="{67358653-27C0-4CE6-B36B-912B287D5BE8}" destId="{D78BDDD2-01B3-43A9-8305-DC394B20C04C}" srcOrd="1" destOrd="0" parTransId="{2462FDEE-4C4D-4B0C-9B04-0DB840CD9FBE}" sibTransId="{7F93D002-C855-48F1-B869-55EE622835E6}"/>
    <dgm:cxn modelId="{1A43DB2B-1D27-4981-99EB-E0D715966305}" srcId="{67358653-27C0-4CE6-B36B-912B287D5BE8}" destId="{685F3AD3-DB8C-4153-A90D-F48BAC15DAC4}" srcOrd="2" destOrd="0" parTransId="{5F1952A5-048B-4C4E-AC35-D406BDD1C277}" sibTransId="{DF499E9F-3DD7-4CD6-B23A-A2ACEC7C20D0}"/>
    <dgm:cxn modelId="{4A27475B-984B-47DD-A2A3-E3BF3B38CEE2}" type="presOf" srcId="{5DA72268-7612-432C-81BF-DC0B2CDBDD1B}" destId="{DDA61356-3F0F-4A4B-B18E-2AD353D6A3BD}" srcOrd="0" destOrd="0" presId="urn:microsoft.com/office/officeart/2024/3/layout/SimpleTimelineDefaultVariant"/>
    <dgm:cxn modelId="{78D3DC61-256D-4806-8A0D-6B3B7D020D31}" srcId="{5DA72268-7612-432C-81BF-DC0B2CDBDD1B}" destId="{CDC103FD-A5E6-4180-BB2A-F944B84BF766}" srcOrd="0" destOrd="0" parTransId="{BDD90AC9-E389-44FD-881D-DC0D580C9668}" sibTransId="{B0C98572-244E-42F2-B94D-E3630D6B9C2E}"/>
    <dgm:cxn modelId="{FCBF0347-B35E-4C21-9F61-9F6A77CB9598}" type="presOf" srcId="{D78BDDD2-01B3-43A9-8305-DC394B20C04C}" destId="{C2B43A78-4184-45DE-BCBE-21E5A6C7B86F}" srcOrd="0" destOrd="0" presId="urn:microsoft.com/office/officeart/2024/3/layout/SimpleTimelineDefaultVariant"/>
    <dgm:cxn modelId="{085B768D-9D0C-4199-B289-869A5FF29C5B}" type="presOf" srcId="{34A2D09D-C9FA-4B8A-ABB0-AB8ADF598048}" destId="{30098FE1-3C05-417C-A06F-615965989DBB}" srcOrd="0" destOrd="0" presId="urn:microsoft.com/office/officeart/2024/3/layout/SimpleTimelineDefaultVariant"/>
    <dgm:cxn modelId="{F8D6039F-1958-45C2-836E-BB7A559F2E55}" srcId="{D78BDDD2-01B3-43A9-8305-DC394B20C04C}" destId="{34A2D09D-C9FA-4B8A-ABB0-AB8ADF598048}" srcOrd="0" destOrd="0" parTransId="{F0C0D573-0AAA-470F-B84A-72630C28743B}" sibTransId="{9279170A-6E35-4FA8-AB3C-65520599E1F9}"/>
    <dgm:cxn modelId="{0957D3A0-F4DB-4766-81E9-AFE9FB40F8CF}" type="presOf" srcId="{685F3AD3-DB8C-4153-A90D-F48BAC15DAC4}" destId="{4428082C-7E3D-41D3-AB3D-A8F4344DE55B}" srcOrd="0" destOrd="0" presId="urn:microsoft.com/office/officeart/2024/3/layout/SimpleTimelineDefaultVariant"/>
    <dgm:cxn modelId="{BC0E39AF-6EF5-45E8-B252-91341113AFDD}" type="presOf" srcId="{67358653-27C0-4CE6-B36B-912B287D5BE8}" destId="{6F0D6EAA-A090-4C92-BDE9-19123B7F9EE0}" srcOrd="0" destOrd="0" presId="urn:microsoft.com/office/officeart/2024/3/layout/SimpleTimelineDefaultVariant"/>
    <dgm:cxn modelId="{B70FA7B2-F4BB-49AA-97F6-483527C3E42C}" srcId="{685F3AD3-DB8C-4153-A90D-F48BAC15DAC4}" destId="{7D9D3F51-6739-48EA-866C-D556E85CD562}" srcOrd="0" destOrd="0" parTransId="{99866A44-A52A-40D6-87E3-C5D61EC4FAA9}" sibTransId="{4F8FE3A9-D379-4D45-9A17-61EF540C5E36}"/>
    <dgm:cxn modelId="{AAFB7CB7-695C-4296-92E8-60BBB90AE4CA}" type="presOf" srcId="{7D9D3F51-6739-48EA-866C-D556E85CD562}" destId="{FFF0D1DF-E888-4588-A18A-41C9196297FD}" srcOrd="0" destOrd="0" presId="urn:microsoft.com/office/officeart/2024/3/layout/SimpleTimelineDefaultVariant"/>
    <dgm:cxn modelId="{94C51ACC-7A7A-424E-96E9-081E5819957D}" type="presOf" srcId="{CDC103FD-A5E6-4180-BB2A-F944B84BF766}" destId="{765C3703-FD46-439E-B15F-765B4D07DF1E}" srcOrd="0" destOrd="0" presId="urn:microsoft.com/office/officeart/2024/3/layout/SimpleTimelineDefaultVariant"/>
    <dgm:cxn modelId="{D98B9B70-66D3-47D8-8B56-43D97926B9ED}" type="presParOf" srcId="{6F0D6EAA-A090-4C92-BDE9-19123B7F9EE0}" destId="{2DDE279B-5432-4E5E-A59C-B54A27AD0058}" srcOrd="0" destOrd="0" presId="urn:microsoft.com/office/officeart/2024/3/layout/SimpleTimelineDefaultVariant"/>
    <dgm:cxn modelId="{54B9C19A-4383-4631-8182-1C973ED27A8A}" type="presParOf" srcId="{6F0D6EAA-A090-4C92-BDE9-19123B7F9EE0}" destId="{09041D90-81A9-48B3-83EE-D06FE09CA2FD}" srcOrd="1" destOrd="0" presId="urn:microsoft.com/office/officeart/2024/3/layout/SimpleTimelineDefaultVariant"/>
    <dgm:cxn modelId="{1705A6A3-3F72-4128-BE53-376C9CCC7F07}" type="presParOf" srcId="{09041D90-81A9-48B3-83EE-D06FE09CA2FD}" destId="{B2AE1436-8877-4091-89AA-A5499CFD93CC}" srcOrd="0" destOrd="0" presId="urn:microsoft.com/office/officeart/2024/3/layout/SimpleTimelineDefaultVariant"/>
    <dgm:cxn modelId="{E171EAB0-4CAF-4BF1-B3B3-EC09DDAF4096}" type="presParOf" srcId="{B2AE1436-8877-4091-89AA-A5499CFD93CC}" destId="{897807D4-5A79-497B-A28A-E3E6430A929D}" srcOrd="0" destOrd="0" presId="urn:microsoft.com/office/officeart/2024/3/layout/SimpleTimelineDefaultVariant"/>
    <dgm:cxn modelId="{AD71E57C-9122-431D-A2C9-51978A1C7037}" type="presParOf" srcId="{B2AE1436-8877-4091-89AA-A5499CFD93CC}" destId="{30221A42-A17B-4127-B480-12F6A2680F0F}" srcOrd="1" destOrd="0" presId="urn:microsoft.com/office/officeart/2024/3/layout/SimpleTimelineDefaultVariant"/>
    <dgm:cxn modelId="{AE5B5DE4-C485-4B73-914A-314B0C0F0434}" type="presParOf" srcId="{30221A42-A17B-4127-B480-12F6A2680F0F}" destId="{60D62658-6D31-43F7-90BC-A5CD583A6565}" srcOrd="0" destOrd="0" presId="urn:microsoft.com/office/officeart/2024/3/layout/SimpleTimelineDefaultVariant"/>
    <dgm:cxn modelId="{2C06015E-B142-4D9C-8B0D-85FB8D7D6584}" type="presParOf" srcId="{30221A42-A17B-4127-B480-12F6A2680F0F}" destId="{D823F4A0-A10B-42FF-BCF2-9C05FACAF091}" srcOrd="1" destOrd="0" presId="urn:microsoft.com/office/officeart/2024/3/layout/SimpleTimelineDefaultVariant"/>
    <dgm:cxn modelId="{95F701D3-E357-46F4-9759-BDCCF893BFE1}" type="presParOf" srcId="{B2AE1436-8877-4091-89AA-A5499CFD93CC}" destId="{765C3703-FD46-439E-B15F-765B4D07DF1E}" srcOrd="2" destOrd="0" presId="urn:microsoft.com/office/officeart/2024/3/layout/SimpleTimelineDefaultVariant"/>
    <dgm:cxn modelId="{8EB4C21B-2BBD-44D5-AAE1-009C2D385596}" type="presParOf" srcId="{B2AE1436-8877-4091-89AA-A5499CFD93CC}" destId="{DDA61356-3F0F-4A4B-B18E-2AD353D6A3BD}" srcOrd="3" destOrd="0" presId="urn:microsoft.com/office/officeart/2024/3/layout/SimpleTimelineDefaultVariant"/>
    <dgm:cxn modelId="{E003BCA1-753B-4764-918A-7FC20F6403B4}" type="presParOf" srcId="{B2AE1436-8877-4091-89AA-A5499CFD93CC}" destId="{F322C792-48C4-425D-B0D2-BEB308F7A15E}" srcOrd="4" destOrd="0" presId="urn:microsoft.com/office/officeart/2024/3/layout/SimpleTimelineDefaultVariant"/>
    <dgm:cxn modelId="{3E85CA41-8C09-48DC-B464-EB03318DFAD5}" type="presParOf" srcId="{B2AE1436-8877-4091-89AA-A5499CFD93CC}" destId="{FC28CDCF-F8C6-426C-AA35-8533A6DDFCC5}" srcOrd="5" destOrd="0" presId="urn:microsoft.com/office/officeart/2024/3/layout/SimpleTimelineDefaultVariant"/>
    <dgm:cxn modelId="{F78FA512-1CBD-4595-B12F-FFF3F4C86B58}" type="presParOf" srcId="{09041D90-81A9-48B3-83EE-D06FE09CA2FD}" destId="{1A268888-7D0E-4D3C-8568-E8BC0DE1D572}" srcOrd="1" destOrd="0" presId="urn:microsoft.com/office/officeart/2024/3/layout/SimpleTimelineDefaultVariant"/>
    <dgm:cxn modelId="{ED638E2C-84CF-48E8-AE41-0FBCCD3C9443}" type="presParOf" srcId="{09041D90-81A9-48B3-83EE-D06FE09CA2FD}" destId="{1BD5FAB2-6957-4DA3-B18D-C7A2AAE3C40C}" srcOrd="2" destOrd="0" presId="urn:microsoft.com/office/officeart/2024/3/layout/SimpleTimelineDefaultVariant"/>
    <dgm:cxn modelId="{8D34CFAD-CDF3-4133-81B8-4107EB2A55E3}" type="presParOf" srcId="{1BD5FAB2-6957-4DA3-B18D-C7A2AAE3C40C}" destId="{C0544CD4-7F85-4280-AF95-3801FBCCA5DC}" srcOrd="0" destOrd="0" presId="urn:microsoft.com/office/officeart/2024/3/layout/SimpleTimelineDefaultVariant"/>
    <dgm:cxn modelId="{DC7EB1DA-7D26-494F-B5DE-6AC2D855E926}" type="presParOf" srcId="{1BD5FAB2-6957-4DA3-B18D-C7A2AAE3C40C}" destId="{B400AFB1-1938-418C-9585-6097BBB3CDCE}" srcOrd="1" destOrd="0" presId="urn:microsoft.com/office/officeart/2024/3/layout/SimpleTimelineDefaultVariant"/>
    <dgm:cxn modelId="{A7251E98-0698-44EE-9AFA-A7F5C8027BD6}" type="presParOf" srcId="{B400AFB1-1938-418C-9585-6097BBB3CDCE}" destId="{CA33A9E5-DA38-417F-9FFC-828D8AB80B4F}" srcOrd="0" destOrd="0" presId="urn:microsoft.com/office/officeart/2024/3/layout/SimpleTimelineDefaultVariant"/>
    <dgm:cxn modelId="{6D6D2E29-2CCD-458C-9DBF-A04DE07D3E1F}" type="presParOf" srcId="{B400AFB1-1938-418C-9585-6097BBB3CDCE}" destId="{2858CAA3-6427-4BDD-AA5B-FA122682DDF5}" srcOrd="1" destOrd="0" presId="urn:microsoft.com/office/officeart/2024/3/layout/SimpleTimelineDefaultVariant"/>
    <dgm:cxn modelId="{7BA0A227-9D58-478A-825B-50327CC9C770}" type="presParOf" srcId="{1BD5FAB2-6957-4DA3-B18D-C7A2AAE3C40C}" destId="{30098FE1-3C05-417C-A06F-615965989DBB}" srcOrd="2" destOrd="0" presId="urn:microsoft.com/office/officeart/2024/3/layout/SimpleTimelineDefaultVariant"/>
    <dgm:cxn modelId="{AE20EEF6-2495-49C9-A983-CE8DF00E52B9}" type="presParOf" srcId="{1BD5FAB2-6957-4DA3-B18D-C7A2AAE3C40C}" destId="{C2B43A78-4184-45DE-BCBE-21E5A6C7B86F}" srcOrd="3" destOrd="0" presId="urn:microsoft.com/office/officeart/2024/3/layout/SimpleTimelineDefaultVariant"/>
    <dgm:cxn modelId="{AA7A8D44-EF9D-4B67-B51D-815881F252CC}" type="presParOf" srcId="{1BD5FAB2-6957-4DA3-B18D-C7A2AAE3C40C}" destId="{8C87130F-6234-495A-807F-1AAD1A61CA1A}" srcOrd="4" destOrd="0" presId="urn:microsoft.com/office/officeart/2024/3/layout/SimpleTimelineDefaultVariant"/>
    <dgm:cxn modelId="{091480D0-1E00-4D5B-897F-173048B70E7B}" type="presParOf" srcId="{1BD5FAB2-6957-4DA3-B18D-C7A2AAE3C40C}" destId="{682B3D9D-4899-4604-83FC-4FDA46D9BC1C}" srcOrd="5" destOrd="0" presId="urn:microsoft.com/office/officeart/2024/3/layout/SimpleTimelineDefaultVariant"/>
    <dgm:cxn modelId="{1A96CDAC-01EA-4E27-A097-7333B6CD1947}" type="presParOf" srcId="{09041D90-81A9-48B3-83EE-D06FE09CA2FD}" destId="{1F0F9DDA-DBAF-4B6D-9F77-7519729B0E90}" srcOrd="3" destOrd="0" presId="urn:microsoft.com/office/officeart/2024/3/layout/SimpleTimelineDefaultVariant"/>
    <dgm:cxn modelId="{F61A4F34-AA45-4C51-881F-432EFA7C0E1B}" type="presParOf" srcId="{09041D90-81A9-48B3-83EE-D06FE09CA2FD}" destId="{D1739237-C44A-4FF3-98DD-D24D406B2ABA}" srcOrd="4" destOrd="0" presId="urn:microsoft.com/office/officeart/2024/3/layout/SimpleTimelineDefaultVariant"/>
    <dgm:cxn modelId="{210798F2-6228-4D76-AC18-C8AF96FEE965}" type="presParOf" srcId="{D1739237-C44A-4FF3-98DD-D24D406B2ABA}" destId="{2AE2DCCC-9C5C-4A0F-8E53-390094F00402}" srcOrd="0" destOrd="0" presId="urn:microsoft.com/office/officeart/2024/3/layout/SimpleTimelineDefaultVariant"/>
    <dgm:cxn modelId="{282DAD74-2531-40CB-B8EF-9E3B562EB011}" type="presParOf" srcId="{D1739237-C44A-4FF3-98DD-D24D406B2ABA}" destId="{9A685EF1-CB92-44E0-BEB9-D59CD3922785}" srcOrd="1" destOrd="0" presId="urn:microsoft.com/office/officeart/2024/3/layout/SimpleTimelineDefaultVariant"/>
    <dgm:cxn modelId="{CDE29B3F-25F9-48AE-8CF3-BDF0267E939D}" type="presParOf" srcId="{9A685EF1-CB92-44E0-BEB9-D59CD3922785}" destId="{CA2F56FA-592A-4393-86C1-7250551A94CC}" srcOrd="0" destOrd="0" presId="urn:microsoft.com/office/officeart/2024/3/layout/SimpleTimelineDefaultVariant"/>
    <dgm:cxn modelId="{8693A10E-2798-4F10-ACED-F53B8B1F3296}" type="presParOf" srcId="{9A685EF1-CB92-44E0-BEB9-D59CD3922785}" destId="{8ED227F7-83E2-45A6-9F87-B0B32FD86C0F}" srcOrd="1" destOrd="0" presId="urn:microsoft.com/office/officeart/2024/3/layout/SimpleTimelineDefaultVariant"/>
    <dgm:cxn modelId="{052C25ED-54DB-4880-A87C-2A813F35DBFD}" type="presParOf" srcId="{D1739237-C44A-4FF3-98DD-D24D406B2ABA}" destId="{FFF0D1DF-E888-4588-A18A-41C9196297FD}" srcOrd="2" destOrd="0" presId="urn:microsoft.com/office/officeart/2024/3/layout/SimpleTimelineDefaultVariant"/>
    <dgm:cxn modelId="{75F3101B-BBC7-4F6A-A301-599A6EC3903E}" type="presParOf" srcId="{D1739237-C44A-4FF3-98DD-D24D406B2ABA}" destId="{4428082C-7E3D-41D3-AB3D-A8F4344DE55B}" srcOrd="3" destOrd="0" presId="urn:microsoft.com/office/officeart/2024/3/layout/SimpleTimelineDefaultVariant"/>
    <dgm:cxn modelId="{65D2045E-59DF-486B-97CE-0A04AEA77007}" type="presParOf" srcId="{D1739237-C44A-4FF3-98DD-D24D406B2ABA}" destId="{1F2EAAE4-EC00-42B1-A2D9-DD1A4485D806}" srcOrd="4" destOrd="0" presId="urn:microsoft.com/office/officeart/2024/3/layout/SimpleTimelineDefaultVariant"/>
    <dgm:cxn modelId="{AC464213-86EC-489D-9B79-53D5CE9EC584}" type="presParOf" srcId="{D1739237-C44A-4FF3-98DD-D24D406B2ABA}" destId="{BB0C1789-C655-461C-BD65-E0B6903BB6FA}" srcOrd="5" destOrd="0" presId="urn:microsoft.com/office/officeart/2024/3/layout/SimpleTimelineDefaultVarian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FEA95B-4EBE-4C76-9F82-45D6132C25B3}" type="doc">
      <dgm:prSet loTypeId="urn:microsoft.com/office/officeart/2005/8/layout/venn1" loCatId="relationship" qsTypeId="urn:microsoft.com/office/officeart/2005/8/quickstyle/3d3" qsCatId="3D" csTypeId="urn:microsoft.com/office/officeart/2005/8/colors/accent5_3" csCatId="accent5" phldr="1"/>
      <dgm:spPr/>
    </dgm:pt>
    <dgm:pt modelId="{85AAD9A6-0585-4BE3-ABED-DD0A2F38B720}">
      <dgm:prSet phldrT="[Text]"/>
      <dgm:spPr/>
      <dgm:t>
        <a:bodyPr/>
        <a:lstStyle/>
        <a:p>
          <a:r>
            <a:rPr lang="en-US" dirty="0"/>
            <a:t>Generate input</a:t>
          </a:r>
        </a:p>
      </dgm:t>
    </dgm:pt>
    <dgm:pt modelId="{16FDF92A-02E5-4D80-9307-7A26779D5094}" type="parTrans" cxnId="{7072D4DE-F8D2-4BB9-8B32-07AD2FD68BD5}">
      <dgm:prSet/>
      <dgm:spPr/>
      <dgm:t>
        <a:bodyPr/>
        <a:lstStyle/>
        <a:p>
          <a:endParaRPr lang="en-US"/>
        </a:p>
      </dgm:t>
    </dgm:pt>
    <dgm:pt modelId="{D7681E75-1174-4039-BC21-EB7844CC26E7}" type="sibTrans" cxnId="{7072D4DE-F8D2-4BB9-8B32-07AD2FD68BD5}">
      <dgm:prSet/>
      <dgm:spPr/>
      <dgm:t>
        <a:bodyPr/>
        <a:lstStyle/>
        <a:p>
          <a:endParaRPr lang="en-US"/>
        </a:p>
      </dgm:t>
    </dgm:pt>
    <dgm:pt modelId="{E9017A56-E816-4554-BCD4-9E5A31C5994B}">
      <dgm:prSet phldrT="[Text]"/>
      <dgm:spPr/>
      <dgm:t>
        <a:bodyPr/>
        <a:lstStyle/>
        <a:p>
          <a:r>
            <a:rPr lang="en-US" dirty="0"/>
            <a:t>Run calculations</a:t>
          </a:r>
        </a:p>
      </dgm:t>
    </dgm:pt>
    <dgm:pt modelId="{3474D424-161B-407C-B7EB-5A2CF98391F9}" type="parTrans" cxnId="{CF0FA1AF-D12B-4D2A-9A7F-A64D34CA5AAF}">
      <dgm:prSet/>
      <dgm:spPr/>
      <dgm:t>
        <a:bodyPr/>
        <a:lstStyle/>
        <a:p>
          <a:endParaRPr lang="en-US"/>
        </a:p>
      </dgm:t>
    </dgm:pt>
    <dgm:pt modelId="{BD44879F-4CC8-4887-BCD1-7DB4D23C823D}" type="sibTrans" cxnId="{CF0FA1AF-D12B-4D2A-9A7F-A64D34CA5AAF}">
      <dgm:prSet/>
      <dgm:spPr/>
      <dgm:t>
        <a:bodyPr/>
        <a:lstStyle/>
        <a:p>
          <a:endParaRPr lang="en-US"/>
        </a:p>
      </dgm:t>
    </dgm:pt>
    <dgm:pt modelId="{B908930A-CE34-4AEF-AC7C-E427CDB71F93}">
      <dgm:prSet phldrT="[Text]"/>
      <dgm:spPr/>
      <dgm:t>
        <a:bodyPr/>
        <a:lstStyle/>
        <a:p>
          <a:r>
            <a:rPr lang="en-US" dirty="0"/>
            <a:t>Analyze output</a:t>
          </a:r>
        </a:p>
      </dgm:t>
    </dgm:pt>
    <dgm:pt modelId="{E313B3CB-9083-4FC8-94F1-E2D3A3DBE919}" type="parTrans" cxnId="{308C0E2B-D153-416D-A056-AF0DCF4FF2F1}">
      <dgm:prSet/>
      <dgm:spPr/>
      <dgm:t>
        <a:bodyPr/>
        <a:lstStyle/>
        <a:p>
          <a:endParaRPr lang="en-US"/>
        </a:p>
      </dgm:t>
    </dgm:pt>
    <dgm:pt modelId="{2C7169D6-5036-4CF4-BA0A-B714FA1B8D9A}" type="sibTrans" cxnId="{308C0E2B-D153-416D-A056-AF0DCF4FF2F1}">
      <dgm:prSet/>
      <dgm:spPr/>
      <dgm:t>
        <a:bodyPr/>
        <a:lstStyle/>
        <a:p>
          <a:endParaRPr lang="en-US"/>
        </a:p>
      </dgm:t>
    </dgm:pt>
    <dgm:pt modelId="{10A483DA-AE80-4E1B-BA47-326748F355A4}" type="pres">
      <dgm:prSet presAssocID="{77FEA95B-4EBE-4C76-9F82-45D6132C25B3}" presName="compositeShape" presStyleCnt="0">
        <dgm:presLayoutVars>
          <dgm:chMax val="7"/>
          <dgm:dir/>
          <dgm:resizeHandles val="exact"/>
        </dgm:presLayoutVars>
      </dgm:prSet>
      <dgm:spPr/>
    </dgm:pt>
    <dgm:pt modelId="{9DA1FBFD-FC43-4F64-99D8-EC66517724A9}" type="pres">
      <dgm:prSet presAssocID="{85AAD9A6-0585-4BE3-ABED-DD0A2F38B720}" presName="circ1" presStyleLbl="vennNode1" presStyleIdx="0" presStyleCnt="3"/>
      <dgm:spPr/>
    </dgm:pt>
    <dgm:pt modelId="{F67BB3DF-F4BE-4B75-942A-242CC82F4AEF}" type="pres">
      <dgm:prSet presAssocID="{85AAD9A6-0585-4BE3-ABED-DD0A2F38B72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E57CFB-1662-486E-A520-F271F6F58E2F}" type="pres">
      <dgm:prSet presAssocID="{E9017A56-E816-4554-BCD4-9E5A31C5994B}" presName="circ2" presStyleLbl="vennNode1" presStyleIdx="1" presStyleCnt="3"/>
      <dgm:spPr/>
    </dgm:pt>
    <dgm:pt modelId="{4752F503-BE0B-4E3C-9B95-738E8F21FDF8}" type="pres">
      <dgm:prSet presAssocID="{E9017A56-E816-4554-BCD4-9E5A31C5994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12BCCA-9E0E-422E-9518-4A66543D8FFF}" type="pres">
      <dgm:prSet presAssocID="{B908930A-CE34-4AEF-AC7C-E427CDB71F93}" presName="circ3" presStyleLbl="vennNode1" presStyleIdx="2" presStyleCnt="3"/>
      <dgm:spPr/>
    </dgm:pt>
    <dgm:pt modelId="{8E48E4BF-04E1-43D3-B209-E5E2B07AA950}" type="pres">
      <dgm:prSet presAssocID="{B908930A-CE34-4AEF-AC7C-E427CDB71F9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08C0E2B-D153-416D-A056-AF0DCF4FF2F1}" srcId="{77FEA95B-4EBE-4C76-9F82-45D6132C25B3}" destId="{B908930A-CE34-4AEF-AC7C-E427CDB71F93}" srcOrd="2" destOrd="0" parTransId="{E313B3CB-9083-4FC8-94F1-E2D3A3DBE919}" sibTransId="{2C7169D6-5036-4CF4-BA0A-B714FA1B8D9A}"/>
    <dgm:cxn modelId="{AB156B30-DC3E-45FF-8B6F-5E9703793431}" type="presOf" srcId="{E9017A56-E816-4554-BCD4-9E5A31C5994B}" destId="{00E57CFB-1662-486E-A520-F271F6F58E2F}" srcOrd="0" destOrd="0" presId="urn:microsoft.com/office/officeart/2005/8/layout/venn1"/>
    <dgm:cxn modelId="{A4F98A42-BE3F-47DD-8D2B-8AA13E5511B3}" type="presOf" srcId="{B908930A-CE34-4AEF-AC7C-E427CDB71F93}" destId="{8E48E4BF-04E1-43D3-B209-E5E2B07AA950}" srcOrd="1" destOrd="0" presId="urn:microsoft.com/office/officeart/2005/8/layout/venn1"/>
    <dgm:cxn modelId="{CCFCE165-5FC5-4730-9AB0-8389D68E5074}" type="presOf" srcId="{77FEA95B-4EBE-4C76-9F82-45D6132C25B3}" destId="{10A483DA-AE80-4E1B-BA47-326748F355A4}" srcOrd="0" destOrd="0" presId="urn:microsoft.com/office/officeart/2005/8/layout/venn1"/>
    <dgm:cxn modelId="{AD9A4371-BA3D-4D59-A3C6-FA6028F485AB}" type="presOf" srcId="{85AAD9A6-0585-4BE3-ABED-DD0A2F38B720}" destId="{9DA1FBFD-FC43-4F64-99D8-EC66517724A9}" srcOrd="0" destOrd="0" presId="urn:microsoft.com/office/officeart/2005/8/layout/venn1"/>
    <dgm:cxn modelId="{AB1DB09D-92AB-414F-8B73-7D887D1C40CB}" type="presOf" srcId="{E9017A56-E816-4554-BCD4-9E5A31C5994B}" destId="{4752F503-BE0B-4E3C-9B95-738E8F21FDF8}" srcOrd="1" destOrd="0" presId="urn:microsoft.com/office/officeart/2005/8/layout/venn1"/>
    <dgm:cxn modelId="{CF0FA1AF-D12B-4D2A-9A7F-A64D34CA5AAF}" srcId="{77FEA95B-4EBE-4C76-9F82-45D6132C25B3}" destId="{E9017A56-E816-4554-BCD4-9E5A31C5994B}" srcOrd="1" destOrd="0" parTransId="{3474D424-161B-407C-B7EB-5A2CF98391F9}" sibTransId="{BD44879F-4CC8-4887-BCD1-7DB4D23C823D}"/>
    <dgm:cxn modelId="{9F0047B2-4A8D-4AFA-A218-4FAB880FD2E0}" type="presOf" srcId="{85AAD9A6-0585-4BE3-ABED-DD0A2F38B720}" destId="{F67BB3DF-F4BE-4B75-942A-242CC82F4AEF}" srcOrd="1" destOrd="0" presId="urn:microsoft.com/office/officeart/2005/8/layout/venn1"/>
    <dgm:cxn modelId="{AF95FCBD-38C8-47E9-9EA3-6453E1CCB209}" type="presOf" srcId="{B908930A-CE34-4AEF-AC7C-E427CDB71F93}" destId="{AF12BCCA-9E0E-422E-9518-4A66543D8FFF}" srcOrd="0" destOrd="0" presId="urn:microsoft.com/office/officeart/2005/8/layout/venn1"/>
    <dgm:cxn modelId="{7072D4DE-F8D2-4BB9-8B32-07AD2FD68BD5}" srcId="{77FEA95B-4EBE-4C76-9F82-45D6132C25B3}" destId="{85AAD9A6-0585-4BE3-ABED-DD0A2F38B720}" srcOrd="0" destOrd="0" parTransId="{16FDF92A-02E5-4D80-9307-7A26779D5094}" sibTransId="{D7681E75-1174-4039-BC21-EB7844CC26E7}"/>
    <dgm:cxn modelId="{D8CE3070-8713-4097-B6CB-60C20E951799}" type="presParOf" srcId="{10A483DA-AE80-4E1B-BA47-326748F355A4}" destId="{9DA1FBFD-FC43-4F64-99D8-EC66517724A9}" srcOrd="0" destOrd="0" presId="urn:microsoft.com/office/officeart/2005/8/layout/venn1"/>
    <dgm:cxn modelId="{532EE9CE-1CCB-4511-89D1-62FA6DC7D50C}" type="presParOf" srcId="{10A483DA-AE80-4E1B-BA47-326748F355A4}" destId="{F67BB3DF-F4BE-4B75-942A-242CC82F4AEF}" srcOrd="1" destOrd="0" presId="urn:microsoft.com/office/officeart/2005/8/layout/venn1"/>
    <dgm:cxn modelId="{19142FEB-E27D-4C74-B2F6-3FD01A0317E4}" type="presParOf" srcId="{10A483DA-AE80-4E1B-BA47-326748F355A4}" destId="{00E57CFB-1662-486E-A520-F271F6F58E2F}" srcOrd="2" destOrd="0" presId="urn:microsoft.com/office/officeart/2005/8/layout/venn1"/>
    <dgm:cxn modelId="{B3CDB791-FDDA-432F-9C87-90FBC8AC2E3D}" type="presParOf" srcId="{10A483DA-AE80-4E1B-BA47-326748F355A4}" destId="{4752F503-BE0B-4E3C-9B95-738E8F21FDF8}" srcOrd="3" destOrd="0" presId="urn:microsoft.com/office/officeart/2005/8/layout/venn1"/>
    <dgm:cxn modelId="{126CFDB6-91BA-4E0F-AC3A-F03CBBB84E68}" type="presParOf" srcId="{10A483DA-AE80-4E1B-BA47-326748F355A4}" destId="{AF12BCCA-9E0E-422E-9518-4A66543D8FFF}" srcOrd="4" destOrd="0" presId="urn:microsoft.com/office/officeart/2005/8/layout/venn1"/>
    <dgm:cxn modelId="{EED9A508-9F9B-47C6-BA7C-8A7CFC201F6E}" type="presParOf" srcId="{10A483DA-AE80-4E1B-BA47-326748F355A4}" destId="{8E48E4BF-04E1-43D3-B209-E5E2B07AA95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8AA3E7-3A8A-4C53-97C5-5E465B725611}" type="doc">
      <dgm:prSet loTypeId="urn:microsoft.com/office/officeart/2005/8/layout/vList3" loCatId="list" qsTypeId="urn:microsoft.com/office/officeart/2005/8/quickstyle/3d1" qsCatId="3D" csTypeId="urn:microsoft.com/office/officeart/2005/8/colors/accent4_2" csCatId="accent4" phldr="1"/>
      <dgm:spPr/>
    </dgm:pt>
    <dgm:pt modelId="{6707370A-29DB-47F9-B51F-A3F82302E438}">
      <dgm:prSet phldrT="[Text]"/>
      <dgm:spPr/>
      <dgm:t>
        <a:bodyPr/>
        <a:lstStyle/>
        <a:p>
          <a:r>
            <a:rPr lang="en-US" dirty="0"/>
            <a:t>Open source</a:t>
          </a:r>
        </a:p>
      </dgm:t>
    </dgm:pt>
    <dgm:pt modelId="{DC633D5A-BDF8-40E6-8C10-5F359DB11903}" type="parTrans" cxnId="{31840052-3665-4CFB-8D01-B52452B34A34}">
      <dgm:prSet/>
      <dgm:spPr/>
      <dgm:t>
        <a:bodyPr/>
        <a:lstStyle/>
        <a:p>
          <a:endParaRPr lang="en-US"/>
        </a:p>
      </dgm:t>
    </dgm:pt>
    <dgm:pt modelId="{3EE57B77-5555-4FC1-A514-EA78269AB1AE}" type="sibTrans" cxnId="{31840052-3665-4CFB-8D01-B52452B34A34}">
      <dgm:prSet/>
      <dgm:spPr/>
      <dgm:t>
        <a:bodyPr/>
        <a:lstStyle/>
        <a:p>
          <a:endParaRPr lang="en-US"/>
        </a:p>
      </dgm:t>
    </dgm:pt>
    <dgm:pt modelId="{B81EC0E3-C602-48DB-8286-4E0A4814BB68}">
      <dgm:prSet phldrT="[Text]"/>
      <dgm:spPr/>
      <dgm:t>
        <a:bodyPr/>
        <a:lstStyle/>
        <a:p>
          <a:r>
            <a:rPr lang="en-US" dirty="0"/>
            <a:t>Free for academics</a:t>
          </a:r>
        </a:p>
      </dgm:t>
    </dgm:pt>
    <dgm:pt modelId="{63231256-61FF-4F6A-8F0A-0A69554B4064}" type="parTrans" cxnId="{8D82CBEE-3A64-441E-90A0-FCC72913DB42}">
      <dgm:prSet/>
      <dgm:spPr/>
      <dgm:t>
        <a:bodyPr/>
        <a:lstStyle/>
        <a:p>
          <a:endParaRPr lang="en-US"/>
        </a:p>
      </dgm:t>
    </dgm:pt>
    <dgm:pt modelId="{CA35CC51-B06F-48D9-BCC6-47CAD8B98BA2}" type="sibTrans" cxnId="{8D82CBEE-3A64-441E-90A0-FCC72913DB42}">
      <dgm:prSet/>
      <dgm:spPr/>
      <dgm:t>
        <a:bodyPr/>
        <a:lstStyle/>
        <a:p>
          <a:endParaRPr lang="en-US"/>
        </a:p>
      </dgm:t>
    </dgm:pt>
    <dgm:pt modelId="{08DD0F0F-97B4-4739-95B2-DA62D806B363}">
      <dgm:prSet phldrT="[Text]"/>
      <dgm:spPr/>
      <dgm:t>
        <a:bodyPr/>
        <a:lstStyle/>
        <a:p>
          <a:r>
            <a:rPr lang="en-US" dirty="0"/>
            <a:t>Commercial</a:t>
          </a:r>
        </a:p>
      </dgm:t>
    </dgm:pt>
    <dgm:pt modelId="{8F9D1CBE-A6A7-423B-9422-D26AF064BCBD}" type="parTrans" cxnId="{9D81D471-EF9E-48A7-9C0E-2DBE2E3E3E55}">
      <dgm:prSet/>
      <dgm:spPr/>
      <dgm:t>
        <a:bodyPr/>
        <a:lstStyle/>
        <a:p>
          <a:endParaRPr lang="en-US"/>
        </a:p>
      </dgm:t>
    </dgm:pt>
    <dgm:pt modelId="{BDC0A224-6458-4C8A-A138-E669F29EC4FD}" type="sibTrans" cxnId="{9D81D471-EF9E-48A7-9C0E-2DBE2E3E3E55}">
      <dgm:prSet/>
      <dgm:spPr/>
      <dgm:t>
        <a:bodyPr/>
        <a:lstStyle/>
        <a:p>
          <a:endParaRPr lang="en-US"/>
        </a:p>
      </dgm:t>
    </dgm:pt>
    <dgm:pt modelId="{8EEB19DB-BB90-431D-AEC2-EF2A26B1E1B1}" type="pres">
      <dgm:prSet presAssocID="{948AA3E7-3A8A-4C53-97C5-5E465B725611}" presName="linearFlow" presStyleCnt="0">
        <dgm:presLayoutVars>
          <dgm:dir/>
          <dgm:resizeHandles val="exact"/>
        </dgm:presLayoutVars>
      </dgm:prSet>
      <dgm:spPr/>
    </dgm:pt>
    <dgm:pt modelId="{6CE16A3E-1F6A-40DF-81BD-A4222C8007E1}" type="pres">
      <dgm:prSet presAssocID="{6707370A-29DB-47F9-B51F-A3F82302E438}" presName="composite" presStyleCnt="0"/>
      <dgm:spPr/>
    </dgm:pt>
    <dgm:pt modelId="{9AEC33E0-67A2-4B06-81FD-472D586517F6}" type="pres">
      <dgm:prSet presAssocID="{6707370A-29DB-47F9-B51F-A3F82302E43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47B6A1C9-1AE4-46B6-9BEB-EDD7974B9911}" type="pres">
      <dgm:prSet presAssocID="{6707370A-29DB-47F9-B51F-A3F82302E438}" presName="txShp" presStyleLbl="node1" presStyleIdx="0" presStyleCnt="3">
        <dgm:presLayoutVars>
          <dgm:bulletEnabled val="1"/>
        </dgm:presLayoutVars>
      </dgm:prSet>
      <dgm:spPr/>
    </dgm:pt>
    <dgm:pt modelId="{D447F5E5-13A2-4D3C-99E0-6B6F96A4777B}" type="pres">
      <dgm:prSet presAssocID="{3EE57B77-5555-4FC1-A514-EA78269AB1AE}" presName="spacing" presStyleCnt="0"/>
      <dgm:spPr/>
    </dgm:pt>
    <dgm:pt modelId="{1262BA9B-7CBE-45B3-9D83-DC4E9940A432}" type="pres">
      <dgm:prSet presAssocID="{B81EC0E3-C602-48DB-8286-4E0A4814BB68}" presName="composite" presStyleCnt="0"/>
      <dgm:spPr/>
    </dgm:pt>
    <dgm:pt modelId="{837485E6-68B1-4955-9E45-533358090D34}" type="pres">
      <dgm:prSet presAssocID="{B81EC0E3-C602-48DB-8286-4E0A4814BB68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994BD446-4890-423A-B6B4-BCB6BB9FF3F2}" type="pres">
      <dgm:prSet presAssocID="{B81EC0E3-C602-48DB-8286-4E0A4814BB68}" presName="txShp" presStyleLbl="node1" presStyleIdx="1" presStyleCnt="3">
        <dgm:presLayoutVars>
          <dgm:bulletEnabled val="1"/>
        </dgm:presLayoutVars>
      </dgm:prSet>
      <dgm:spPr/>
    </dgm:pt>
    <dgm:pt modelId="{5EDB7D60-7309-4261-A313-9F25B7899D51}" type="pres">
      <dgm:prSet presAssocID="{CA35CC51-B06F-48D9-BCC6-47CAD8B98BA2}" presName="spacing" presStyleCnt="0"/>
      <dgm:spPr/>
    </dgm:pt>
    <dgm:pt modelId="{F65A622E-F04E-4342-A546-D02DEAB037A5}" type="pres">
      <dgm:prSet presAssocID="{08DD0F0F-97B4-4739-95B2-DA62D806B363}" presName="composite" presStyleCnt="0"/>
      <dgm:spPr/>
    </dgm:pt>
    <dgm:pt modelId="{AE65F496-39C5-4EE3-8D62-E5C4825BA978}" type="pres">
      <dgm:prSet presAssocID="{08DD0F0F-97B4-4739-95B2-DA62D806B363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4B018F79-734B-422D-B583-D3368DE1E93C}" type="pres">
      <dgm:prSet presAssocID="{08DD0F0F-97B4-4739-95B2-DA62D806B363}" presName="txShp" presStyleLbl="node1" presStyleIdx="2" presStyleCnt="3">
        <dgm:presLayoutVars>
          <dgm:bulletEnabled val="1"/>
        </dgm:presLayoutVars>
      </dgm:prSet>
      <dgm:spPr/>
    </dgm:pt>
  </dgm:ptLst>
  <dgm:cxnLst>
    <dgm:cxn modelId="{4A16B222-08F0-4587-B106-1FE37B5647C2}" type="presOf" srcId="{6707370A-29DB-47F9-B51F-A3F82302E438}" destId="{47B6A1C9-1AE4-46B6-9BEB-EDD7974B9911}" srcOrd="0" destOrd="0" presId="urn:microsoft.com/office/officeart/2005/8/layout/vList3"/>
    <dgm:cxn modelId="{9F7D4D3D-9376-43FB-81CA-0FC45E40C272}" type="presOf" srcId="{B81EC0E3-C602-48DB-8286-4E0A4814BB68}" destId="{994BD446-4890-423A-B6B4-BCB6BB9FF3F2}" srcOrd="0" destOrd="0" presId="urn:microsoft.com/office/officeart/2005/8/layout/vList3"/>
    <dgm:cxn modelId="{2791E269-6F49-4148-9D26-AF3E558B7DE0}" type="presOf" srcId="{08DD0F0F-97B4-4739-95B2-DA62D806B363}" destId="{4B018F79-734B-422D-B583-D3368DE1E93C}" srcOrd="0" destOrd="0" presId="urn:microsoft.com/office/officeart/2005/8/layout/vList3"/>
    <dgm:cxn modelId="{9D81D471-EF9E-48A7-9C0E-2DBE2E3E3E55}" srcId="{948AA3E7-3A8A-4C53-97C5-5E465B725611}" destId="{08DD0F0F-97B4-4739-95B2-DA62D806B363}" srcOrd="2" destOrd="0" parTransId="{8F9D1CBE-A6A7-423B-9422-D26AF064BCBD}" sibTransId="{BDC0A224-6458-4C8A-A138-E669F29EC4FD}"/>
    <dgm:cxn modelId="{31840052-3665-4CFB-8D01-B52452B34A34}" srcId="{948AA3E7-3A8A-4C53-97C5-5E465B725611}" destId="{6707370A-29DB-47F9-B51F-A3F82302E438}" srcOrd="0" destOrd="0" parTransId="{DC633D5A-BDF8-40E6-8C10-5F359DB11903}" sibTransId="{3EE57B77-5555-4FC1-A514-EA78269AB1AE}"/>
    <dgm:cxn modelId="{3EF699C3-4910-48F6-81A9-D35C2639A516}" type="presOf" srcId="{948AA3E7-3A8A-4C53-97C5-5E465B725611}" destId="{8EEB19DB-BB90-431D-AEC2-EF2A26B1E1B1}" srcOrd="0" destOrd="0" presId="urn:microsoft.com/office/officeart/2005/8/layout/vList3"/>
    <dgm:cxn modelId="{8D82CBEE-3A64-441E-90A0-FCC72913DB42}" srcId="{948AA3E7-3A8A-4C53-97C5-5E465B725611}" destId="{B81EC0E3-C602-48DB-8286-4E0A4814BB68}" srcOrd="1" destOrd="0" parTransId="{63231256-61FF-4F6A-8F0A-0A69554B4064}" sibTransId="{CA35CC51-B06F-48D9-BCC6-47CAD8B98BA2}"/>
    <dgm:cxn modelId="{56AD391E-C7E3-4D3D-A191-F2AD4BE556F3}" type="presParOf" srcId="{8EEB19DB-BB90-431D-AEC2-EF2A26B1E1B1}" destId="{6CE16A3E-1F6A-40DF-81BD-A4222C8007E1}" srcOrd="0" destOrd="0" presId="urn:microsoft.com/office/officeart/2005/8/layout/vList3"/>
    <dgm:cxn modelId="{11B756AA-A8C0-4D61-BB28-2A4DA1089F60}" type="presParOf" srcId="{6CE16A3E-1F6A-40DF-81BD-A4222C8007E1}" destId="{9AEC33E0-67A2-4B06-81FD-472D586517F6}" srcOrd="0" destOrd="0" presId="urn:microsoft.com/office/officeart/2005/8/layout/vList3"/>
    <dgm:cxn modelId="{C45B8965-6CFB-4CA8-BA3E-13A61C9B6D68}" type="presParOf" srcId="{6CE16A3E-1F6A-40DF-81BD-A4222C8007E1}" destId="{47B6A1C9-1AE4-46B6-9BEB-EDD7974B9911}" srcOrd="1" destOrd="0" presId="urn:microsoft.com/office/officeart/2005/8/layout/vList3"/>
    <dgm:cxn modelId="{1E312233-B950-4069-BAF1-F9102263F55D}" type="presParOf" srcId="{8EEB19DB-BB90-431D-AEC2-EF2A26B1E1B1}" destId="{D447F5E5-13A2-4D3C-99E0-6B6F96A4777B}" srcOrd="1" destOrd="0" presId="urn:microsoft.com/office/officeart/2005/8/layout/vList3"/>
    <dgm:cxn modelId="{146E0C7E-71CE-446D-A5F5-27468D64095B}" type="presParOf" srcId="{8EEB19DB-BB90-431D-AEC2-EF2A26B1E1B1}" destId="{1262BA9B-7CBE-45B3-9D83-DC4E9940A432}" srcOrd="2" destOrd="0" presId="urn:microsoft.com/office/officeart/2005/8/layout/vList3"/>
    <dgm:cxn modelId="{931A73CE-2CDA-47F6-B916-2279F62550C1}" type="presParOf" srcId="{1262BA9B-7CBE-45B3-9D83-DC4E9940A432}" destId="{837485E6-68B1-4955-9E45-533358090D34}" srcOrd="0" destOrd="0" presId="urn:microsoft.com/office/officeart/2005/8/layout/vList3"/>
    <dgm:cxn modelId="{09E598DF-CBC2-455D-AA9E-493163EA7773}" type="presParOf" srcId="{1262BA9B-7CBE-45B3-9D83-DC4E9940A432}" destId="{994BD446-4890-423A-B6B4-BCB6BB9FF3F2}" srcOrd="1" destOrd="0" presId="urn:microsoft.com/office/officeart/2005/8/layout/vList3"/>
    <dgm:cxn modelId="{4494EF00-317C-4074-9692-DC84BD1E6B58}" type="presParOf" srcId="{8EEB19DB-BB90-431D-AEC2-EF2A26B1E1B1}" destId="{5EDB7D60-7309-4261-A313-9F25B7899D51}" srcOrd="3" destOrd="0" presId="urn:microsoft.com/office/officeart/2005/8/layout/vList3"/>
    <dgm:cxn modelId="{0EDEDA97-0E8D-46DF-8E93-E75297C5231D}" type="presParOf" srcId="{8EEB19DB-BB90-431D-AEC2-EF2A26B1E1B1}" destId="{F65A622E-F04E-4342-A546-D02DEAB037A5}" srcOrd="4" destOrd="0" presId="urn:microsoft.com/office/officeart/2005/8/layout/vList3"/>
    <dgm:cxn modelId="{B8924266-89A9-42A7-9D90-ADC278EA7538}" type="presParOf" srcId="{F65A622E-F04E-4342-A546-D02DEAB037A5}" destId="{AE65F496-39C5-4EE3-8D62-E5C4825BA978}" srcOrd="0" destOrd="0" presId="urn:microsoft.com/office/officeart/2005/8/layout/vList3"/>
    <dgm:cxn modelId="{0B1F6633-20F1-45DB-8E7F-7EE608A40C09}" type="presParOf" srcId="{F65A622E-F04E-4342-A546-D02DEAB037A5}" destId="{4B018F79-734B-422D-B583-D3368DE1E93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E279B-5432-4E5E-A59C-B54A27AD0058}">
      <dsp:nvSpPr>
        <dsp:cNvPr id="0" name=""/>
        <dsp:cNvSpPr/>
      </dsp:nvSpPr>
      <dsp:spPr>
        <a:xfrm>
          <a:off x="0" y="2196304"/>
          <a:ext cx="11510007" cy="0"/>
        </a:xfrm>
        <a:prstGeom prst="line">
          <a:avLst/>
        </a:prstGeom>
        <a:solidFill>
          <a:schemeClr val="dk2">
            <a:alpha val="90000"/>
            <a:hueOff val="0"/>
            <a:satOff val="0"/>
            <a:lumOff val="0"/>
            <a:alphaOff val="0"/>
          </a:schemeClr>
        </a:solidFill>
        <a:ln w="12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 w="med" len="me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5C3703-FD46-439E-B15F-765B4D07DF1E}">
      <dsp:nvSpPr>
        <dsp:cNvPr id="0" name=""/>
        <dsp:cNvSpPr/>
      </dsp:nvSpPr>
      <dsp:spPr>
        <a:xfrm>
          <a:off x="462562" y="896092"/>
          <a:ext cx="4782811" cy="1300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 file containing atomic coordinates of molecule or periodic structure with instructions on which and how code should perform atomistic calculations</a:t>
          </a:r>
        </a:p>
      </dsp:txBody>
      <dsp:txXfrm>
        <a:off x="462562" y="896092"/>
        <a:ext cx="4782811" cy="1300211"/>
      </dsp:txXfrm>
    </dsp:sp>
    <dsp:sp modelId="{DDA61356-3F0F-4A4B-B18E-2AD353D6A3BD}">
      <dsp:nvSpPr>
        <dsp:cNvPr id="0" name=""/>
        <dsp:cNvSpPr/>
      </dsp:nvSpPr>
      <dsp:spPr>
        <a:xfrm>
          <a:off x="462562" y="439260"/>
          <a:ext cx="4782811" cy="456831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Step 1 – Input file</a:t>
          </a:r>
        </a:p>
      </dsp:txBody>
      <dsp:txXfrm>
        <a:off x="462562" y="439260"/>
        <a:ext cx="4782811" cy="456831"/>
      </dsp:txXfrm>
    </dsp:sp>
    <dsp:sp modelId="{F322C792-48C4-425D-B0D2-BEB308F7A15E}">
      <dsp:nvSpPr>
        <dsp:cNvPr id="0" name=""/>
        <dsp:cNvSpPr/>
      </dsp:nvSpPr>
      <dsp:spPr>
        <a:xfrm>
          <a:off x="234147" y="439260"/>
          <a:ext cx="0" cy="1757043"/>
        </a:xfrm>
        <a:prstGeom prst="line">
          <a:avLst/>
        </a:pr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807D4-5A79-497B-A28A-E3E6430A929D}">
      <dsp:nvSpPr>
        <dsp:cNvPr id="0" name=""/>
        <dsp:cNvSpPr/>
      </dsp:nvSpPr>
      <dsp:spPr>
        <a:xfrm>
          <a:off x="180573" y="2143768"/>
          <a:ext cx="105071" cy="105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98FE1-3C05-417C-A06F-615965989DBB}">
      <dsp:nvSpPr>
        <dsp:cNvPr id="0" name=""/>
        <dsp:cNvSpPr/>
      </dsp:nvSpPr>
      <dsp:spPr>
        <a:xfrm>
          <a:off x="3330623" y="3250529"/>
          <a:ext cx="4782811" cy="702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142875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Input file along with other information, if necessary, are sent and executed by the code</a:t>
          </a:r>
        </a:p>
      </dsp:txBody>
      <dsp:txXfrm>
        <a:off x="3330623" y="3250529"/>
        <a:ext cx="4782811" cy="702817"/>
      </dsp:txXfrm>
    </dsp:sp>
    <dsp:sp modelId="{C2B43A78-4184-45DE-BCBE-21E5A6C7B86F}">
      <dsp:nvSpPr>
        <dsp:cNvPr id="0" name=""/>
        <dsp:cNvSpPr/>
      </dsp:nvSpPr>
      <dsp:spPr>
        <a:xfrm>
          <a:off x="3330623" y="2811269"/>
          <a:ext cx="4782811" cy="439260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Step 2 – Code execution</a:t>
          </a:r>
        </a:p>
      </dsp:txBody>
      <dsp:txXfrm>
        <a:off x="3330623" y="2811269"/>
        <a:ext cx="4782811" cy="439260"/>
      </dsp:txXfrm>
    </dsp:sp>
    <dsp:sp modelId="{8C87130F-6234-495A-807F-1AAD1A61CA1A}">
      <dsp:nvSpPr>
        <dsp:cNvPr id="0" name=""/>
        <dsp:cNvSpPr/>
      </dsp:nvSpPr>
      <dsp:spPr>
        <a:xfrm>
          <a:off x="3102208" y="2196304"/>
          <a:ext cx="0" cy="1757043"/>
        </a:xfrm>
        <a:prstGeom prst="line">
          <a:avLst/>
        </a:pr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544CD4-7F85-4280-AF95-3801FBCCA5DC}">
      <dsp:nvSpPr>
        <dsp:cNvPr id="0" name=""/>
        <dsp:cNvSpPr/>
      </dsp:nvSpPr>
      <dsp:spPr>
        <a:xfrm>
          <a:off x="3048634" y="2143768"/>
          <a:ext cx="105071" cy="105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0D1DF-E888-4588-A18A-41C9196297FD}">
      <dsp:nvSpPr>
        <dsp:cNvPr id="0" name=""/>
        <dsp:cNvSpPr/>
      </dsp:nvSpPr>
      <dsp:spPr>
        <a:xfrm>
          <a:off x="6198684" y="896092"/>
          <a:ext cx="4782811" cy="1300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Analysis of output file generated by the code execution. Information can be extracted manually or processed by third party tool or software</a:t>
          </a:r>
        </a:p>
      </dsp:txBody>
      <dsp:txXfrm>
        <a:off x="6198684" y="896092"/>
        <a:ext cx="4782811" cy="1300211"/>
      </dsp:txXfrm>
    </dsp:sp>
    <dsp:sp modelId="{4428082C-7E3D-41D3-AB3D-A8F4344DE55B}">
      <dsp:nvSpPr>
        <dsp:cNvPr id="0" name=""/>
        <dsp:cNvSpPr/>
      </dsp:nvSpPr>
      <dsp:spPr>
        <a:xfrm>
          <a:off x="6198684" y="439260"/>
          <a:ext cx="4782811" cy="456831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Step 3 – Output analysis</a:t>
          </a:r>
        </a:p>
      </dsp:txBody>
      <dsp:txXfrm>
        <a:off x="6198684" y="439260"/>
        <a:ext cx="4782811" cy="456831"/>
      </dsp:txXfrm>
    </dsp:sp>
    <dsp:sp modelId="{1F2EAAE4-EC00-42B1-A2D9-DD1A4485D806}">
      <dsp:nvSpPr>
        <dsp:cNvPr id="0" name=""/>
        <dsp:cNvSpPr/>
      </dsp:nvSpPr>
      <dsp:spPr>
        <a:xfrm>
          <a:off x="5970268" y="439260"/>
          <a:ext cx="0" cy="1757043"/>
        </a:xfrm>
        <a:prstGeom prst="line">
          <a:avLst/>
        </a:pr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E2DCCC-9C5C-4A0F-8E53-390094F00402}">
      <dsp:nvSpPr>
        <dsp:cNvPr id="0" name=""/>
        <dsp:cNvSpPr/>
      </dsp:nvSpPr>
      <dsp:spPr>
        <a:xfrm>
          <a:off x="5916695" y="2143768"/>
          <a:ext cx="105071" cy="105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1FBFD-FC43-4F64-99D8-EC66517724A9}">
      <dsp:nvSpPr>
        <dsp:cNvPr id="0" name=""/>
        <dsp:cNvSpPr/>
      </dsp:nvSpPr>
      <dsp:spPr>
        <a:xfrm>
          <a:off x="1241298" y="47037"/>
          <a:ext cx="2257805" cy="2257805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Generate input</a:t>
          </a:r>
        </a:p>
      </dsp:txBody>
      <dsp:txXfrm>
        <a:off x="1542339" y="442153"/>
        <a:ext cx="1655723" cy="1016012"/>
      </dsp:txXfrm>
    </dsp:sp>
    <dsp:sp modelId="{00E57CFB-1662-486E-A520-F271F6F58E2F}">
      <dsp:nvSpPr>
        <dsp:cNvPr id="0" name=""/>
        <dsp:cNvSpPr/>
      </dsp:nvSpPr>
      <dsp:spPr>
        <a:xfrm>
          <a:off x="2055990" y="1458165"/>
          <a:ext cx="2257805" cy="2257805"/>
        </a:xfrm>
        <a:prstGeom prst="ellipse">
          <a:avLst/>
        </a:prstGeom>
        <a:solidFill>
          <a:schemeClr val="accent5">
            <a:shade val="80000"/>
            <a:alpha val="50000"/>
            <a:hueOff val="-184244"/>
            <a:satOff val="5924"/>
            <a:lumOff val="153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Run calculations</a:t>
          </a:r>
        </a:p>
      </dsp:txBody>
      <dsp:txXfrm>
        <a:off x="2746502" y="2041432"/>
        <a:ext cx="1354683" cy="1241792"/>
      </dsp:txXfrm>
    </dsp:sp>
    <dsp:sp modelId="{AF12BCCA-9E0E-422E-9518-4A66543D8FFF}">
      <dsp:nvSpPr>
        <dsp:cNvPr id="0" name=""/>
        <dsp:cNvSpPr/>
      </dsp:nvSpPr>
      <dsp:spPr>
        <a:xfrm>
          <a:off x="426607" y="1458165"/>
          <a:ext cx="2257805" cy="2257805"/>
        </a:xfrm>
        <a:prstGeom prst="ellipse">
          <a:avLst/>
        </a:prstGeom>
        <a:solidFill>
          <a:schemeClr val="accent5">
            <a:shade val="80000"/>
            <a:alpha val="50000"/>
            <a:hueOff val="-368489"/>
            <a:satOff val="11847"/>
            <a:lumOff val="3068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Analyze output</a:t>
          </a:r>
        </a:p>
      </dsp:txBody>
      <dsp:txXfrm>
        <a:off x="639217" y="2041432"/>
        <a:ext cx="1354683" cy="12417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6A1C9-1AE4-46B6-9BEB-EDD7974B9911}">
      <dsp:nvSpPr>
        <dsp:cNvPr id="0" name=""/>
        <dsp:cNvSpPr/>
      </dsp:nvSpPr>
      <dsp:spPr>
        <a:xfrm rot="10800000">
          <a:off x="1072224" y="1483"/>
          <a:ext cx="3420879" cy="84229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42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Open source</a:t>
          </a:r>
        </a:p>
      </dsp:txBody>
      <dsp:txXfrm rot="10800000">
        <a:off x="1282798" y="1483"/>
        <a:ext cx="3210305" cy="842296"/>
      </dsp:txXfrm>
    </dsp:sp>
    <dsp:sp modelId="{9AEC33E0-67A2-4B06-81FD-472D586517F6}">
      <dsp:nvSpPr>
        <dsp:cNvPr id="0" name=""/>
        <dsp:cNvSpPr/>
      </dsp:nvSpPr>
      <dsp:spPr>
        <a:xfrm>
          <a:off x="651075" y="1483"/>
          <a:ext cx="842296" cy="84229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94BD446-4890-423A-B6B4-BCB6BB9FF3F2}">
      <dsp:nvSpPr>
        <dsp:cNvPr id="0" name=""/>
        <dsp:cNvSpPr/>
      </dsp:nvSpPr>
      <dsp:spPr>
        <a:xfrm rot="10800000">
          <a:off x="1072224" y="1095212"/>
          <a:ext cx="3420879" cy="84229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42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Free for academics</a:t>
          </a:r>
        </a:p>
      </dsp:txBody>
      <dsp:txXfrm rot="10800000">
        <a:off x="1282798" y="1095212"/>
        <a:ext cx="3210305" cy="842296"/>
      </dsp:txXfrm>
    </dsp:sp>
    <dsp:sp modelId="{837485E6-68B1-4955-9E45-533358090D34}">
      <dsp:nvSpPr>
        <dsp:cNvPr id="0" name=""/>
        <dsp:cNvSpPr/>
      </dsp:nvSpPr>
      <dsp:spPr>
        <a:xfrm>
          <a:off x="651075" y="1095212"/>
          <a:ext cx="842296" cy="84229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B018F79-734B-422D-B583-D3368DE1E93C}">
      <dsp:nvSpPr>
        <dsp:cNvPr id="0" name=""/>
        <dsp:cNvSpPr/>
      </dsp:nvSpPr>
      <dsp:spPr>
        <a:xfrm rot="10800000">
          <a:off x="1072224" y="2188940"/>
          <a:ext cx="3420879" cy="84229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42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Commercial</a:t>
          </a:r>
        </a:p>
      </dsp:txBody>
      <dsp:txXfrm rot="10800000">
        <a:off x="1282798" y="2188940"/>
        <a:ext cx="3210305" cy="842296"/>
      </dsp:txXfrm>
    </dsp:sp>
    <dsp:sp modelId="{AE65F496-39C5-4EE3-8D62-E5C4825BA978}">
      <dsp:nvSpPr>
        <dsp:cNvPr id="0" name=""/>
        <dsp:cNvSpPr/>
      </dsp:nvSpPr>
      <dsp:spPr>
        <a:xfrm>
          <a:off x="651075" y="2188940"/>
          <a:ext cx="842296" cy="84229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SimpleTimelineDefaultVariant">
  <dgm:title val="Simple Timeline"/>
  <dgm:desc val="Displays events in chronological order. Each event should have a date or name up to medium length and the option to add a description that can be medium or a bit longer in length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align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2050">
                    <a:solidFill>
                      <a:srgbClr val="000000"/>
                    </a:solidFill>
                    <a:tailEnd type="arrow" w="med" len="med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arrow" w="med" len="med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55"/>
                        <dgm:constr type="t" for="ch" forName="L1TextContainer1" refType="h" fact="0.675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55"/>
                        <dgm:constr type="t" for="ch" forName="L1TextContainer1" refType="h" fact="0.675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7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6" fact="NaN" max="NaN"/>
                </dgm:ruleLst>
              </dgm:layoutNode>
              <dgm:layoutNode name="L1TextContainer1" styleLbl="alignNode1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20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 fact="2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55"/>
                        <dgm:constr type="t" for="ch" forName="L1TextContainer" refType="h" fact="0.675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55"/>
                        <dgm:constr type="t" for="ch" forName="L1TextContainer" refType="h" fact="0.675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7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6" fact="NaN" max="NaN"/>
                </dgm:ruleLst>
              </dgm:layoutNode>
              <dgm:layoutNode name="L1TextContainer" styleLbl="alignNode1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20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015B70D0-6B3C-21E7-0C21-9BABEBEC0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65B1D9BE-1E6F-9611-E77F-3800633633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dirty="0"/>
          </a:p>
        </p:txBody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5DF14A3E-E7A1-6ECC-B84B-D38B2C4165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5956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665D794F-F63A-AA4C-3B8E-BA6D36D7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90EEB6E0-FB8D-D6DD-48FB-6EA772F2B0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dirty="0"/>
          </a:p>
        </p:txBody>
      </p:sp>
      <p:sp>
        <p:nvSpPr>
          <p:cNvPr id="107" name="Google Shape;107;p4:notes">
            <a:extLst>
              <a:ext uri="{FF2B5EF4-FFF2-40B4-BE49-F238E27FC236}">
                <a16:creationId xmlns:a16="http://schemas.microsoft.com/office/drawing/2014/main" id="{8F88248F-3627-4166-B758-E106D03ECD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6490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130" name="Google Shape;1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2EED3281-CB64-3436-1EF5-5542E18D6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:notes">
            <a:extLst>
              <a:ext uri="{FF2B5EF4-FFF2-40B4-BE49-F238E27FC236}">
                <a16:creationId xmlns:a16="http://schemas.microsoft.com/office/drawing/2014/main" id="{1EB03969-6A22-7934-E05E-A1B4495A9A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dirty="0"/>
          </a:p>
        </p:txBody>
      </p:sp>
      <p:sp>
        <p:nvSpPr>
          <p:cNvPr id="130" name="Google Shape;130;p13:notes">
            <a:extLst>
              <a:ext uri="{FF2B5EF4-FFF2-40B4-BE49-F238E27FC236}">
                <a16:creationId xmlns:a16="http://schemas.microsoft.com/office/drawing/2014/main" id="{4737F5F4-7759-9DB3-4CBF-11033B6AB7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7380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F3452F62-C040-6388-ABCF-4A7EBE098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:notes">
            <a:extLst>
              <a:ext uri="{FF2B5EF4-FFF2-40B4-BE49-F238E27FC236}">
                <a16:creationId xmlns:a16="http://schemas.microsoft.com/office/drawing/2014/main" id="{E1DA053C-70DB-76D1-B1EA-A23DDD38B5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30;p13:notes">
            <a:extLst>
              <a:ext uri="{FF2B5EF4-FFF2-40B4-BE49-F238E27FC236}">
                <a16:creationId xmlns:a16="http://schemas.microsoft.com/office/drawing/2014/main" id="{472D6F25-E1E7-83C7-F1BA-CD50943303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2911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2034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4109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6327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3493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031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A97A2-2B26-BB97-2C27-CA60A6105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4CF26-E867-F91E-DA74-35E07057B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70B86-C01E-9F61-F8FF-D659D6512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22FB1-D584-ED7A-A578-FDA8394EB1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2797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04BC-F73D-0739-FBB6-9453D8717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4D2DFB-688B-B082-507B-D3C3FCDED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531068-14EC-3774-DB80-E893DB665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6D467-957A-E594-7860-59D9C6075D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8782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8C3C9-351E-EF95-3A3F-A1B658D98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693886-9AB4-669A-AE8D-527CC4340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7D7EB-D898-A846-DE6E-560343F77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5CB19-6FE7-4449-2894-1E6F34E0F2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7489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1E16E-9184-2F94-BCC2-F88D25D42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EFCCD-F494-C150-D015-967F29AA0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50B5FB-6A2B-E004-D4A6-3A625FD6B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27F84-1E7A-FD03-A74A-492E045D7B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9342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AF2D1-93D1-7CD7-ED92-EBEE59D4F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ACB24-BE76-3ABD-9FDD-39E7AAA98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AF1D8-924E-EDDF-B306-E9CA659F1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3775F-64B5-F8B6-F188-6E44046D37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6375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481DB-3018-7273-FD1C-F13CD6483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EE8BC9-791E-E778-DB0E-6C084585B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5D67C3-E236-2D15-FAD9-036E84C15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07D31-649C-5710-CE97-4939983423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718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_Width Text">
  <p:cSld name="Full_Width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60000" y="1080000"/>
            <a:ext cx="11510008" cy="43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360000" y="253670"/>
            <a:ext cx="1151000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11100390" y="6174000"/>
            <a:ext cx="7508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C7B71A65-800A-E873-BD76-F2A1A1513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207" b="15170"/>
          <a:stretch>
            <a:fillRect/>
          </a:stretch>
        </p:blipFill>
        <p:spPr>
          <a:xfrm>
            <a:off x="6188075" y="6013662"/>
            <a:ext cx="2445196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">
  <p:cSld name="Text &amp; Imag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>
            <a:spLocks noGrp="1"/>
          </p:cNvSpPr>
          <p:nvPr>
            <p:ph type="pic" idx="2"/>
          </p:nvPr>
        </p:nvSpPr>
        <p:spPr>
          <a:xfrm>
            <a:off x="8197599" y="1080000"/>
            <a:ext cx="3600401" cy="4392836"/>
          </a:xfrm>
          <a:prstGeom prst="round2DiagRect">
            <a:avLst>
              <a:gd name="adj1" fmla="val 0"/>
              <a:gd name="adj2" fmla="val 11175"/>
            </a:avLst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1"/>
          </p:nvPr>
        </p:nvSpPr>
        <p:spPr>
          <a:xfrm>
            <a:off x="360000" y="1080000"/>
            <a:ext cx="7533934" cy="4393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marL="1828800" lvl="3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title"/>
          </p:nvPr>
        </p:nvSpPr>
        <p:spPr>
          <a:xfrm>
            <a:off x="360000" y="318875"/>
            <a:ext cx="10904900" cy="427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11100390" y="6174000"/>
            <a:ext cx="7508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" name="Picture 6" descr="A blue and white logo&#10;&#10;AI-generated content may be incorrect.">
            <a:extLst>
              <a:ext uri="{FF2B5EF4-FFF2-40B4-BE49-F238E27FC236}">
                <a16:creationId xmlns:a16="http://schemas.microsoft.com/office/drawing/2014/main" id="{4883A8BF-F362-E761-3870-D10D9A74A0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207" b="15170"/>
          <a:stretch>
            <a:fillRect/>
          </a:stretch>
        </p:blipFill>
        <p:spPr>
          <a:xfrm>
            <a:off x="6188075" y="6013662"/>
            <a:ext cx="2445196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Slide">
  <p:cSld name="Table Slid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8"/>
          <p:cNvSpPr txBox="1">
            <a:spLocks noGrp="1"/>
          </p:cNvSpPr>
          <p:nvPr>
            <p:ph type="title"/>
          </p:nvPr>
        </p:nvSpPr>
        <p:spPr>
          <a:xfrm>
            <a:off x="360000" y="253673"/>
            <a:ext cx="1151000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/>
          <p:nvPr/>
        </p:nvSpPr>
        <p:spPr>
          <a:xfrm>
            <a:off x="359999" y="1064887"/>
            <a:ext cx="11510008" cy="4406400"/>
          </a:xfrm>
          <a:prstGeom prst="round2DiagRect">
            <a:avLst>
              <a:gd name="adj1" fmla="val 0"/>
              <a:gd name="adj2" fmla="val 9090"/>
            </a:avLst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8"/>
          <p:cNvSpPr txBox="1">
            <a:spLocks noGrp="1"/>
          </p:cNvSpPr>
          <p:nvPr>
            <p:ph type="sldNum" idx="12"/>
          </p:nvPr>
        </p:nvSpPr>
        <p:spPr>
          <a:xfrm>
            <a:off x="11100390" y="6174000"/>
            <a:ext cx="7508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2E72AE73-EC16-34D5-2843-3F50B57C0F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1207" b="15170"/>
          <a:stretch>
            <a:fillRect/>
          </a:stretch>
        </p:blipFill>
        <p:spPr>
          <a:xfrm>
            <a:off x="6188075" y="6013662"/>
            <a:ext cx="2445196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able Slide">
  <p:cSld name="1_Table Slid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>
            <a:spLocks noGrp="1"/>
          </p:cNvSpPr>
          <p:nvPr>
            <p:ph type="title"/>
          </p:nvPr>
        </p:nvSpPr>
        <p:spPr>
          <a:xfrm>
            <a:off x="360000" y="253673"/>
            <a:ext cx="1151000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/>
          <p:nvPr/>
        </p:nvSpPr>
        <p:spPr>
          <a:xfrm>
            <a:off x="359999" y="1064887"/>
            <a:ext cx="11510008" cy="4406400"/>
          </a:xfrm>
          <a:prstGeom prst="round2DiagRect">
            <a:avLst>
              <a:gd name="adj1" fmla="val 0"/>
              <a:gd name="adj2" fmla="val 9090"/>
            </a:avLst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9"/>
          <p:cNvSpPr txBox="1">
            <a:spLocks noGrp="1"/>
          </p:cNvSpPr>
          <p:nvPr>
            <p:ph type="sldNum" idx="12"/>
          </p:nvPr>
        </p:nvSpPr>
        <p:spPr>
          <a:xfrm>
            <a:off x="11100390" y="6174000"/>
            <a:ext cx="7508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91407943-E184-6F8C-8F17-436C8E4052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1207" b="15170"/>
          <a:stretch>
            <a:fillRect/>
          </a:stretch>
        </p:blipFill>
        <p:spPr>
          <a:xfrm>
            <a:off x="6188075" y="6013662"/>
            <a:ext cx="2445196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2 Images">
  <p:cSld name="Text &amp; 2 Image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0"/>
          <p:cNvSpPr>
            <a:spLocks noGrp="1"/>
          </p:cNvSpPr>
          <p:nvPr>
            <p:ph type="pic" idx="2"/>
          </p:nvPr>
        </p:nvSpPr>
        <p:spPr>
          <a:xfrm>
            <a:off x="4940135" y="1080000"/>
            <a:ext cx="6891865" cy="4392613"/>
          </a:xfrm>
          <a:prstGeom prst="round2DiagRect">
            <a:avLst>
              <a:gd name="adj1" fmla="val 0"/>
              <a:gd name="adj2" fmla="val 11563"/>
            </a:avLst>
          </a:prstGeom>
          <a:noFill/>
          <a:ln>
            <a:noFill/>
          </a:ln>
        </p:spPr>
      </p:sp>
      <p:sp>
        <p:nvSpPr>
          <p:cNvPr id="79" name="Google Shape;79;p30"/>
          <p:cNvSpPr txBox="1">
            <a:spLocks noGrp="1"/>
          </p:cNvSpPr>
          <p:nvPr>
            <p:ph type="body" idx="1"/>
          </p:nvPr>
        </p:nvSpPr>
        <p:spPr>
          <a:xfrm>
            <a:off x="360000" y="1080000"/>
            <a:ext cx="4303052" cy="4393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title"/>
          </p:nvPr>
        </p:nvSpPr>
        <p:spPr>
          <a:xfrm>
            <a:off x="360000" y="253670"/>
            <a:ext cx="1151000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sldNum" idx="12"/>
          </p:nvPr>
        </p:nvSpPr>
        <p:spPr>
          <a:xfrm>
            <a:off x="11100390" y="6174000"/>
            <a:ext cx="7508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4ED77C4A-DED1-DCF4-0D14-33E7FC79E3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207" b="15170"/>
          <a:stretch>
            <a:fillRect/>
          </a:stretch>
        </p:blipFill>
        <p:spPr>
          <a:xfrm>
            <a:off x="6188075" y="6013662"/>
            <a:ext cx="2445196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9:41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24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B62F9-C768-4E38-B5BF-9005C0D8880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9:41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879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360000" y="1080000"/>
            <a:ext cx="7920530" cy="4392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3333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marR="0" lvl="1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marR="0" lvl="2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title"/>
          </p:nvPr>
        </p:nvSpPr>
        <p:spPr>
          <a:xfrm>
            <a:off x="360000" y="253673"/>
            <a:ext cx="956632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ED6F00"/>
              </a:buClr>
              <a:buSzPts val="3200"/>
              <a:buFont typeface="Titillium Web"/>
              <a:buNone/>
              <a:defRPr sz="3200" b="0" i="0" u="none" strike="noStrike" cap="none">
                <a:solidFill>
                  <a:srgbClr val="ED6F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sldNum" idx="12"/>
          </p:nvPr>
        </p:nvSpPr>
        <p:spPr>
          <a:xfrm>
            <a:off x="11100390" y="6174000"/>
            <a:ext cx="7508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8" name="Google Shape;38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86" y="5744326"/>
            <a:ext cx="121920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19" descr="Graphical user interface&#10;&#10;Description automatically generated with medium confidence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7654" y="5932025"/>
            <a:ext cx="5492344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19" title="25.06.10 A-Side Logo (72 dpi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254179" y="6011026"/>
            <a:ext cx="64008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B2D39F84-6922-3AE0-5AA8-563E869CED1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 t="21207" b="15170"/>
          <a:stretch>
            <a:fillRect/>
          </a:stretch>
        </p:blipFill>
        <p:spPr>
          <a:xfrm>
            <a:off x="6188075" y="6013662"/>
            <a:ext cx="2445196" cy="6858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60" r:id="rId3"/>
    <p:sldLayoutId id="2147483661" r:id="rId4"/>
    <p:sldLayoutId id="2147483662" r:id="rId5"/>
    <p:sldLayoutId id="2147483663" r:id="rId6"/>
    <p:sldLayoutId id="214748366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93">
          <p15:clr>
            <a:srgbClr val="F26B43"/>
          </p15:clr>
        </p15:guide>
        <p15:guide id="2" orient="horz" pos="346">
          <p15:clr>
            <a:srgbClr val="F26B43"/>
          </p15:clr>
        </p15:guide>
        <p15:guide id="3" pos="7287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754">
          <p15:clr>
            <a:srgbClr val="F26B43"/>
          </p15:clr>
        </p15:guide>
        <p15:guide id="6" orient="horz" pos="618">
          <p15:clr>
            <a:srgbClr val="F26B43"/>
          </p15:clr>
        </p15:guide>
        <p15:guide id="7" pos="4294">
          <p15:clr>
            <a:srgbClr val="F26B43"/>
          </p15:clr>
        </p15:guide>
        <p15:guide id="8" pos="4747">
          <p15:clr>
            <a:srgbClr val="F26B43"/>
          </p15:clr>
        </p15:guide>
        <p15:guide id="9" pos="53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omistica.online/" TargetMode="External"/><Relationship Id="rId2" Type="http://schemas.openxmlformats.org/officeDocument/2006/relationships/hyperlink" Target="https://armakovic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28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27" Type="http://schemas.openxmlformats.org/officeDocument/2006/relationships/image" Target="../media/image1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gif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gif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gif"/><Relationship Id="rId3" Type="http://schemas.openxmlformats.org/officeDocument/2006/relationships/image" Target="../media/image55.png"/><Relationship Id="rId7" Type="http://schemas.openxmlformats.org/officeDocument/2006/relationships/image" Target="../media/image5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0.png"/><Relationship Id="rId5" Type="http://schemas.openxmlformats.org/officeDocument/2006/relationships/image" Target="../media/image51.png"/><Relationship Id="rId10" Type="http://schemas.openxmlformats.org/officeDocument/2006/relationships/image" Target="../media/image60.gif"/><Relationship Id="rId4" Type="http://schemas.openxmlformats.org/officeDocument/2006/relationships/image" Target="../media/image56.png"/><Relationship Id="rId9" Type="http://schemas.openxmlformats.org/officeDocument/2006/relationships/image" Target="../media/image5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doi.org/10.1039/C4CP04532G" TargetMode="Externa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520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D84B693-0D13-314B-33D1-42462A5533B0}"/>
              </a:ext>
            </a:extLst>
          </p:cNvPr>
          <p:cNvSpPr txBox="1">
            <a:spLocks/>
          </p:cNvSpPr>
          <p:nvPr/>
        </p:nvSpPr>
        <p:spPr>
          <a:xfrm>
            <a:off x="0" y="2773565"/>
            <a:ext cx="12192000" cy="103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1800"/>
              <a:buFont typeface="Titillium Web"/>
              <a:buNone/>
              <a:defRPr sz="3200" b="0" i="0" u="none" strike="noStrike" cap="none">
                <a:solidFill>
                  <a:srgbClr val="ED6F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000" b="1" dirty="0"/>
              <a:t>APPLICATIONS OF ATOMISTIC CALCULATIONS (2025-2026)</a:t>
            </a:r>
          </a:p>
          <a:p>
            <a:pPr algn="ctr"/>
            <a:r>
              <a:rPr lang="en-US" sz="3000" b="1" dirty="0"/>
              <a:t>- Lecture 1: Introduction to Atomistic Calculations- </a:t>
            </a:r>
            <a:endParaRPr lang="en-US" sz="3000" dirty="0"/>
          </a:p>
        </p:txBody>
      </p:sp>
      <p:sp>
        <p:nvSpPr>
          <p:cNvPr id="7" name="AutoShape 3" descr="Убаци слике 1">
            <a:extLst>
              <a:ext uri="{FF2B5EF4-FFF2-40B4-BE49-F238E27FC236}">
                <a16:creationId xmlns:a16="http://schemas.microsoft.com/office/drawing/2014/main" id="{572F6794-64D4-4F93-F662-E41EABDBB8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1" y="1"/>
            <a:ext cx="18002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AutoShape 6" descr="Убаци слике 1">
            <a:extLst>
              <a:ext uri="{FF2B5EF4-FFF2-40B4-BE49-F238E27FC236}">
                <a16:creationId xmlns:a16="http://schemas.microsoft.com/office/drawing/2014/main" id="{B8E44D95-B470-2874-879D-DD826A7ADE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6401" y="152401"/>
            <a:ext cx="18002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82BF2-BDB1-E042-C93C-D976F2E9F7E9}"/>
              </a:ext>
            </a:extLst>
          </p:cNvPr>
          <p:cNvSpPr/>
          <p:nvPr/>
        </p:nvSpPr>
        <p:spPr>
          <a:xfrm>
            <a:off x="0" y="4355197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Stevan Armaković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University of Novi Sad,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Faculty of Sciences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Department of Physics</a:t>
            </a:r>
            <a:endParaRPr kumimoji="0" lang="en-US" sz="2000" b="0" i="1" u="none" strike="noStrike" kern="1200" cap="none" spc="0" normalizeH="0" baseline="3000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6CDE2F-4A5F-FF21-1AED-56811F7B136D}"/>
              </a:ext>
            </a:extLst>
          </p:cNvPr>
          <p:cNvSpPr txBox="1"/>
          <p:nvPr/>
        </p:nvSpPr>
        <p:spPr>
          <a:xfrm>
            <a:off x="0" y="58292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  <a:hlinkClick r:id="rId2"/>
              </a:rPr>
              <a:t>https://</a:t>
            </a:r>
            <a:r>
              <a:rPr kumimoji="0" lang="sr-Latn-CS" sz="1600" b="0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  <a:hlinkClick r:id="rId2"/>
              </a:rPr>
              <a:t>armakovic.com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  <a:p>
            <a:pPr algn="ctr">
              <a:buClrTx/>
              <a:defRPr/>
            </a:pPr>
            <a:r>
              <a:rPr lang="en-US" sz="1600" kern="1200" dirty="0">
                <a:solidFill>
                  <a:srgbClr val="6076B4">
                    <a:lumMod val="75000"/>
                  </a:srgbClr>
                </a:solidFill>
                <a:latin typeface="Palatino Linotype"/>
                <a:hlinkClick r:id="rId2"/>
              </a:rPr>
              <a:t>https://emos.</a:t>
            </a:r>
            <a:r>
              <a:rPr lang="sr-Latn-CS" sz="1600" kern="1200" dirty="0">
                <a:solidFill>
                  <a:srgbClr val="6076B4">
                    <a:lumMod val="75000"/>
                  </a:srgbClr>
                </a:solidFill>
                <a:latin typeface="Palatino Linotype"/>
                <a:hlinkClick r:id="rId2"/>
              </a:rPr>
              <a:t>armakovic.com</a:t>
            </a:r>
            <a:endParaRPr lang="en-US" sz="1600" kern="1200" dirty="0">
              <a:solidFill>
                <a:srgbClr val="6076B4">
                  <a:lumMod val="75000"/>
                </a:srgbClr>
              </a:solidFill>
              <a:latin typeface="Palatino Linotyp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/>
                <a:uLnTx/>
                <a:uFillTx/>
                <a:latin typeface="Palatino Linotype"/>
                <a:ea typeface="+mn-ea"/>
                <a:cs typeface="+mn-cs"/>
                <a:hlinkClick r:id="rId3"/>
              </a:rPr>
              <a:t>https://atomistica.online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6076B4">
                  <a:lumMod val="75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BA4DAF-941F-4D68-B0E2-A775FCA6CB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88" y="118639"/>
            <a:ext cx="1994847" cy="19948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AD9207-5E46-145A-AF97-E783D9C1A8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14" y="118639"/>
            <a:ext cx="1862573" cy="186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54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5768FDA8-CDF7-3952-1468-EB7403F44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>
            <a:extLst>
              <a:ext uri="{FF2B5EF4-FFF2-40B4-BE49-F238E27FC236}">
                <a16:creationId xmlns:a16="http://schemas.microsoft.com/office/drawing/2014/main" id="{F9AF3711-8DC5-A460-6C28-F99CA9746F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0000" y="1080000"/>
            <a:ext cx="10574700" cy="4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What are atomistic calculations?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What types of atomistic calculations exist?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What systems can be studied with atomistic calculations?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Basic workflow in applying atomistic calculations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Tools of the trade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Examples of real-world applications</a:t>
            </a:r>
          </a:p>
          <a:p>
            <a:pPr marL="971550" lvl="1" indent="-285750">
              <a:lnSpc>
                <a:spcPct val="10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Hydrogen capture</a:t>
            </a:r>
          </a:p>
          <a:p>
            <a:pPr marL="971550" lvl="1" indent="-285750">
              <a:lnSpc>
                <a:spcPct val="10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Battery innovations</a:t>
            </a:r>
          </a:p>
          <a:p>
            <a:pPr marL="971550" lvl="1" indent="-285750">
              <a:lnSpc>
                <a:spcPct val="10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400" dirty="0"/>
              <a:t>Drug discovery</a:t>
            </a:r>
          </a:p>
        </p:txBody>
      </p:sp>
      <p:sp>
        <p:nvSpPr>
          <p:cNvPr id="111" name="Google Shape;111;p4">
            <a:extLst>
              <a:ext uri="{FF2B5EF4-FFF2-40B4-BE49-F238E27FC236}">
                <a16:creationId xmlns:a16="http://schemas.microsoft.com/office/drawing/2014/main" id="{2C55BF7C-DD13-E126-2B20-697B9D6A97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00" y="253675"/>
            <a:ext cx="1074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2000"/>
              <a:buNone/>
            </a:pPr>
            <a:r>
              <a:rPr lang="sr-Latn-RS" dirty="0"/>
              <a:t>Formal </a:t>
            </a:r>
            <a:r>
              <a:rPr lang="en-US" dirty="0"/>
              <a:t>Agenda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2A8186-BFFC-19D1-981B-E722E7DC7E56}"/>
              </a:ext>
            </a:extLst>
          </p:cNvPr>
          <p:cNvGrpSpPr/>
          <p:nvPr/>
        </p:nvGrpSpPr>
        <p:grpSpPr>
          <a:xfrm>
            <a:off x="10304059" y="121728"/>
            <a:ext cx="1770053" cy="1174808"/>
            <a:chOff x="10422323" y="69536"/>
            <a:chExt cx="1769677" cy="1112614"/>
          </a:xfrm>
        </p:grpSpPr>
        <p:pic>
          <p:nvPicPr>
            <p:cNvPr id="3" name="Picture 2" descr="A blue and grey logo&#10;&#10;AI-generated content may be incorrect.">
              <a:extLst>
                <a:ext uri="{FF2B5EF4-FFF2-40B4-BE49-F238E27FC236}">
                  <a16:creationId xmlns:a16="http://schemas.microsoft.com/office/drawing/2014/main" id="{7A05D510-7092-A243-A206-F93C00469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73276" y="69536"/>
              <a:ext cx="843602" cy="84360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C455CB-6479-BC7B-D3B2-1BAFDA6C2266}"/>
                </a:ext>
              </a:extLst>
            </p:cNvPr>
            <p:cNvSpPr txBox="1"/>
            <p:nvPr/>
          </p:nvSpPr>
          <p:spPr>
            <a:xfrm>
              <a:off x="10422323" y="874373"/>
              <a:ext cx="17696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i="0" dirty="0" err="1">
                  <a:solidFill>
                    <a:srgbClr val="404040"/>
                  </a:solidFill>
                  <a:effectLst/>
                  <a:latin typeface="Noto Sans" panose="020B0502040204020203" pitchFamily="34" charset="0"/>
                </a:rPr>
                <a:t>atomistica.online</a:t>
              </a:r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7371D09-E062-3427-02A5-3CE1CD41564C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4CD1302-CD55-0D00-D147-C20302CB3483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1F8C543-C288-6A20-AAB0-40063243CB3B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0FFD41A-43F4-D88E-AC6E-13F35EFBDDBC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25A758-A5BD-29DA-218D-9C925FE3E832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5" name="Picture 14" descr="A blue and grey logo&#10;&#10;AI-generated content may be incorrect.">
            <a:extLst>
              <a:ext uri="{FF2B5EF4-FFF2-40B4-BE49-F238E27FC236}">
                <a16:creationId xmlns:a16="http://schemas.microsoft.com/office/drawing/2014/main" id="{4FE44DD3-E426-DF86-12FB-563EEB95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4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34"/>
    </mc:Choice>
    <mc:Fallback xmlns="">
      <p:transition spd="slow" advTm="4503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3C224FFC-9819-46A2-FC84-C8409EA2B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>
            <a:extLst>
              <a:ext uri="{FF2B5EF4-FFF2-40B4-BE49-F238E27FC236}">
                <a16:creationId xmlns:a16="http://schemas.microsoft.com/office/drawing/2014/main" id="{6A67E364-5FD4-D820-27BA-F350185BB1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0000" y="1080000"/>
            <a:ext cx="10574700" cy="4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sr-Latn-RS" sz="2400" dirty="0"/>
              <a:t>Motivate</a:t>
            </a:r>
            <a:endParaRPr lang="en-US" sz="24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r-Latn-RS" sz="2400" dirty="0"/>
              <a:t>Motivate</a:t>
            </a:r>
            <a:endParaRPr lang="en-US" sz="24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r-Latn-RS" sz="2400" dirty="0"/>
              <a:t>Motivate</a:t>
            </a:r>
            <a:endParaRPr lang="en-US" sz="24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r-Latn-RS" sz="2400" dirty="0"/>
              <a:t>Motivate</a:t>
            </a:r>
            <a:endParaRPr lang="en-US" sz="24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r-Latn-RS" sz="2400" dirty="0"/>
              <a:t>Motivate</a:t>
            </a:r>
            <a:endParaRPr lang="en-US" sz="2400" dirty="0"/>
          </a:p>
          <a:p>
            <a:pPr marL="514350" lvl="0" indent="-2857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</a:pPr>
            <a:r>
              <a:rPr lang="sr-Latn-RS" sz="2400" dirty="0"/>
              <a:t>And...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r-Latn-RS" sz="2400" dirty="0"/>
              <a:t>Motivate</a:t>
            </a:r>
            <a:endParaRPr lang="en-US" sz="2400" dirty="0"/>
          </a:p>
        </p:txBody>
      </p:sp>
      <p:sp>
        <p:nvSpPr>
          <p:cNvPr id="111" name="Google Shape;111;p4">
            <a:extLst>
              <a:ext uri="{FF2B5EF4-FFF2-40B4-BE49-F238E27FC236}">
                <a16:creationId xmlns:a16="http://schemas.microsoft.com/office/drawing/2014/main" id="{2785C4E5-D423-6D79-EF73-1BB8523BBB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00" y="253675"/>
            <a:ext cx="1074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2000"/>
              <a:buNone/>
            </a:pPr>
            <a:r>
              <a:rPr lang="sr-Latn-RS" dirty="0"/>
              <a:t>Actual </a:t>
            </a:r>
            <a:r>
              <a:rPr lang="en-US" dirty="0"/>
              <a:t>Agenda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3EFF33F-572E-80AC-9627-F6111A47A44E}"/>
              </a:ext>
            </a:extLst>
          </p:cNvPr>
          <p:cNvGrpSpPr/>
          <p:nvPr/>
        </p:nvGrpSpPr>
        <p:grpSpPr>
          <a:xfrm>
            <a:off x="10304059" y="121728"/>
            <a:ext cx="1770053" cy="1174808"/>
            <a:chOff x="10422323" y="69536"/>
            <a:chExt cx="1769677" cy="1112614"/>
          </a:xfrm>
        </p:grpSpPr>
        <p:pic>
          <p:nvPicPr>
            <p:cNvPr id="3" name="Picture 2" descr="A blue and grey logo&#10;&#10;AI-generated content may be incorrect.">
              <a:extLst>
                <a:ext uri="{FF2B5EF4-FFF2-40B4-BE49-F238E27FC236}">
                  <a16:creationId xmlns:a16="http://schemas.microsoft.com/office/drawing/2014/main" id="{F77D207E-2825-27CF-FA0E-E8EF10BEB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73276" y="69536"/>
              <a:ext cx="843602" cy="84360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AB67B1A-A678-6C44-79C5-9B89448AFEEE}"/>
                </a:ext>
              </a:extLst>
            </p:cNvPr>
            <p:cNvSpPr txBox="1"/>
            <p:nvPr/>
          </p:nvSpPr>
          <p:spPr>
            <a:xfrm>
              <a:off x="10422323" y="874373"/>
              <a:ext cx="17696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i="0" dirty="0" err="1">
                  <a:solidFill>
                    <a:srgbClr val="404040"/>
                  </a:solidFill>
                  <a:effectLst/>
                  <a:latin typeface="Noto Sans" panose="020B0502040204020203" pitchFamily="34" charset="0"/>
                </a:rPr>
                <a:t>atomistica.online</a:t>
              </a:r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EB6E506-E127-5BB7-9F95-489ABFE92E72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7A8414F-6177-DE9B-1D6A-C2802733BE50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2E78BCE-C39C-6128-94FA-1A7DBCA2D240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6DE22F9-75D5-C3CC-B256-A8EA5418725A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627A64-684D-441E-08A6-A7E6823A8C9F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0" name="Picture 9" descr="A blue and grey logo&#10;&#10;AI-generated content may be incorrect.">
            <a:extLst>
              <a:ext uri="{FF2B5EF4-FFF2-40B4-BE49-F238E27FC236}">
                <a16:creationId xmlns:a16="http://schemas.microsoft.com/office/drawing/2014/main" id="{93CB6615-BC9D-40FD-9345-44CCED7B6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5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34"/>
    </mc:Choice>
    <mc:Fallback xmlns="">
      <p:transition spd="slow" advTm="4503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6 Teenage Mutant Ninja Turtles Villains, Ranked From Awful To Radical -  GameSpot">
            <a:extLst>
              <a:ext uri="{FF2B5EF4-FFF2-40B4-BE49-F238E27FC236}">
                <a16:creationId xmlns:a16="http://schemas.microsoft.com/office/drawing/2014/main" id="{5B8B9F7E-1494-EFDD-1399-09989F50B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746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mfetaminolohije parody on X: &quot;Kornjokomunikator tvoje ...">
            <a:extLst>
              <a:ext uri="{FF2B5EF4-FFF2-40B4-BE49-F238E27FC236}">
                <a16:creationId xmlns:a16="http://schemas.microsoft.com/office/drawing/2014/main" id="{F7CBAAF4-E6F2-CEB2-3843-050DD712A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444500"/>
            <a:ext cx="4951776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9E5F95-10E7-1D16-C9A7-AB72B0F73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00" y="444500"/>
            <a:ext cx="6152862" cy="3704492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B991A53E-709A-D978-1FD4-20D44DB9E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4612054"/>
            <a:ext cx="7796074" cy="58991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tillium Web" panose="00000500000000000000" pitchFamily="2" charset="0"/>
              </a:rPr>
              <a:t>Predecessors of </a:t>
            </a:r>
            <a:r>
              <a:rPr lang="en-US" altLang="en-US" sz="4000" dirty="0">
                <a:solidFill>
                  <a:srgbClr val="202124"/>
                </a:solidFill>
                <a:latin typeface="Titillium Web" panose="00000500000000000000" pitchFamily="2" charset="0"/>
              </a:rPr>
              <a:t>mobile phones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tillium Web" panose="00000500000000000000" pitchFamily="2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A212B9A-95E8-3C87-067D-726E8B9B0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137" y="5201967"/>
            <a:ext cx="8915400" cy="58991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tillium Web" panose="00000500000000000000" pitchFamily="2" charset="0"/>
              </a:rPr>
              <a:t>Don’t forget, we are talking about 1987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tillium Web" panose="00000500000000000000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132F3D-FD96-B255-539F-75BD3EECAEA2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577DC9-E1AD-DCF6-F565-F69874879825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A81647E-C072-542C-D92A-0CDBD5E6C133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42C0915-119B-FC6C-8F58-A3E60654DE62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7F640C-9EE4-063D-CC3F-D1FC2850F296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5" name="Picture 14" descr="A blue and grey logo&#10;&#10;AI-generated content may be incorrect.">
            <a:extLst>
              <a:ext uri="{FF2B5EF4-FFF2-40B4-BE49-F238E27FC236}">
                <a16:creationId xmlns:a16="http://schemas.microsoft.com/office/drawing/2014/main" id="{3862E5EE-8BE7-370A-36C9-BC1CB3FE0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6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DB61B0-1232-FFFA-CAAD-E3029C3AD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My current phone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7A611F-4AC2-64F1-3831-05B4F2D76A96}"/>
              </a:ext>
            </a:extLst>
          </p:cNvPr>
          <p:cNvSpPr txBox="1"/>
          <p:nvPr/>
        </p:nvSpPr>
        <p:spPr>
          <a:xfrm>
            <a:off x="0" y="1038113"/>
            <a:ext cx="5396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>
                <a:latin typeface="Titillium Web" panose="00000500000000000000" pitchFamily="2" charset="0"/>
              </a:rPr>
              <a:t>Motorola Neo 40 Edge</a:t>
            </a:r>
            <a:r>
              <a:rPr lang="en-US" sz="2400" dirty="0">
                <a:latin typeface="Titillium Web" panose="00000500000000000000" pitchFamily="2" charset="0"/>
              </a:rPr>
              <a:t> (~ EUR 200)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83E78F-55EB-3B13-542A-258DC6EC2920}"/>
              </a:ext>
            </a:extLst>
          </p:cNvPr>
          <p:cNvSpPr txBox="1"/>
          <p:nvPr/>
        </p:nvSpPr>
        <p:spPr>
          <a:xfrm>
            <a:off x="5181600" y="1753018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tillium Web" panose="00000500000000000000" pitchFamily="2" charset="0"/>
              </a:rPr>
              <a:t>It has enough computing power to run </a:t>
            </a:r>
            <a:r>
              <a:rPr lang="sr-Latn-RS" sz="2400" dirty="0">
                <a:latin typeface="Titillium Web" panose="00000500000000000000" pitchFamily="2" charset="0"/>
              </a:rPr>
              <a:t>atomistic</a:t>
            </a:r>
            <a:r>
              <a:rPr lang="en-US" sz="2400" dirty="0">
                <a:latin typeface="Titillium Web" panose="00000500000000000000" pitchFamily="2" charset="0"/>
              </a:rPr>
              <a:t> calculations!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A834EF-ADA5-18E6-E89C-F4A2B90BCACE}"/>
              </a:ext>
            </a:extLst>
          </p:cNvPr>
          <p:cNvSpPr txBox="1"/>
          <p:nvPr/>
        </p:nvSpPr>
        <p:spPr>
          <a:xfrm>
            <a:off x="5181600" y="3176738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tillium Web" panose="00000500000000000000" pitchFamily="2" charset="0"/>
              </a:rPr>
              <a:t>Nowadays, everything goes online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0161FE-F0EA-2A01-EC54-F24730E01304}"/>
              </a:ext>
            </a:extLst>
          </p:cNvPr>
          <p:cNvSpPr txBox="1"/>
          <p:nvPr/>
        </p:nvSpPr>
        <p:spPr>
          <a:xfrm>
            <a:off x="5088300" y="4108015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tillium Web" panose="00000500000000000000" pitchFamily="2" charset="0"/>
              </a:rPr>
              <a:t>An access to internet is enough to do research on molecules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82581A-4EBB-425C-3B3C-71E9FA1A4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17291"/>
            <a:ext cx="2041467" cy="40422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DEABAA-2E7E-8834-7861-DA7B398C1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742" y="1606329"/>
            <a:ext cx="2041467" cy="405318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EE80F2A-AB50-9617-4AA9-B7953DF83E5D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9F2297C-D96C-88A5-7353-F3A3CA7429AA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A9A9E8-67E1-FC27-167A-0016146ABB3F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5DA3C2D-D68D-435E-9D12-B62CD302213F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B570A1-8D53-5500-4DB5-1A64F520A116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9" name="Picture 18" descr="A blue and grey logo&#10;&#10;AI-generated content may be incorrect.">
            <a:extLst>
              <a:ext uri="{FF2B5EF4-FFF2-40B4-BE49-F238E27FC236}">
                <a16:creationId xmlns:a16="http://schemas.microsoft.com/office/drawing/2014/main" id="{0D42E709-10AC-21CD-A040-BE2907064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3"/>
          <p:cNvSpPr txBox="1">
            <a:spLocks noGrp="1"/>
          </p:cNvSpPr>
          <p:nvPr>
            <p:ph type="body" idx="1"/>
          </p:nvPr>
        </p:nvSpPr>
        <p:spPr>
          <a:xfrm>
            <a:off x="360000" y="962015"/>
            <a:ext cx="11510008" cy="43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28600" indent="0" algn="ctr"/>
            <a:r>
              <a:rPr lang="en-US" sz="2400" dirty="0"/>
              <a:t>DEFFINITION: </a:t>
            </a:r>
          </a:p>
          <a:p>
            <a:pPr marL="228600" indent="0" algn="ctr"/>
            <a:r>
              <a:rPr lang="en-US" sz="2400" dirty="0"/>
              <a:t>Class of computational methods used to model and simulate the behavior of </a:t>
            </a:r>
          </a:p>
          <a:p>
            <a:pPr marL="228600" indent="0" algn="ctr"/>
            <a:r>
              <a:rPr lang="en-US" sz="2400" dirty="0"/>
              <a:t>materials and molecules at the atomic level</a:t>
            </a:r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/>
          </p:nvPr>
        </p:nvSpPr>
        <p:spPr>
          <a:xfrm>
            <a:off x="360000" y="253675"/>
            <a:ext cx="1074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2000"/>
              <a:buNone/>
            </a:pPr>
            <a:r>
              <a:rPr lang="en-US" dirty="0"/>
              <a:t>What are atomistic calculations?</a:t>
            </a:r>
            <a:endParaRPr dirty="0"/>
          </a:p>
        </p:txBody>
      </p:sp>
      <p:pic>
        <p:nvPicPr>
          <p:cNvPr id="138" name="Picture 137" descr="A diagram of a structure&#10;&#10;AI-generated content may be incorrect.">
            <a:extLst>
              <a:ext uri="{FF2B5EF4-FFF2-40B4-BE49-F238E27FC236}">
                <a16:creationId xmlns:a16="http://schemas.microsoft.com/office/drawing/2014/main" id="{BA8FB8BD-A670-74DA-E72C-FF90EDF9C3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817" r="3692" b="27886"/>
          <a:stretch>
            <a:fillRect/>
          </a:stretch>
        </p:blipFill>
        <p:spPr>
          <a:xfrm>
            <a:off x="2812594" y="2267294"/>
            <a:ext cx="6604819" cy="2969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020D9161-2A06-847D-CE07-ED42B494A1DC}"/>
              </a:ext>
            </a:extLst>
          </p:cNvPr>
          <p:cNvSpPr txBox="1"/>
          <p:nvPr/>
        </p:nvSpPr>
        <p:spPr>
          <a:xfrm>
            <a:off x="655816" y="5302646"/>
            <a:ext cx="10918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Typical keywords in literature: ab initio, first principles, computational chemistry, computational physics, molecular modeling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B23AF79-56F8-AA97-AEC3-6101135F3D8A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C91CB43-4E38-DE38-6BD4-4C3B141376B2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0B46B63-65D1-58AC-1F19-E156A5F45679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708F6B-76D8-002E-A4F0-5A971B5BA432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A456C4-529D-6411-AF48-13488951D5D8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7" name="Picture 6" descr="A blue and grey logo&#10;&#10;AI-generated content may be incorrect.">
            <a:extLst>
              <a:ext uri="{FF2B5EF4-FFF2-40B4-BE49-F238E27FC236}">
                <a16:creationId xmlns:a16="http://schemas.microsoft.com/office/drawing/2014/main" id="{B7B7C0F2-121D-713B-59E0-119B2851F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04BCA8BC-6F37-341A-64DF-152103B6C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>
            <a:extLst>
              <a:ext uri="{FF2B5EF4-FFF2-40B4-BE49-F238E27FC236}">
                <a16:creationId xmlns:a16="http://schemas.microsoft.com/office/drawing/2014/main" id="{A834EE24-CECC-32CD-D7F8-36D20EC281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00" y="253675"/>
            <a:ext cx="1074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228600" lvl="0">
              <a:spcBef>
                <a:spcPts val="500"/>
              </a:spcBef>
              <a:buClr>
                <a:schemeClr val="dk2"/>
              </a:buClr>
            </a:pPr>
            <a:r>
              <a:rPr lang="en-US" dirty="0"/>
              <a:t>What types of atomistic calculations exist?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BFE8D911-8B71-14D9-3E1C-D2D54B3D65CF}"/>
              </a:ext>
            </a:extLst>
          </p:cNvPr>
          <p:cNvGrpSpPr/>
          <p:nvPr/>
        </p:nvGrpSpPr>
        <p:grpSpPr>
          <a:xfrm>
            <a:off x="488711" y="942348"/>
            <a:ext cx="11362488" cy="4591473"/>
            <a:chOff x="980493" y="1011174"/>
            <a:chExt cx="10119807" cy="45914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E2E8A3A-7411-F617-C560-3CB33FFF6CC7}"/>
                </a:ext>
              </a:extLst>
            </p:cNvPr>
            <p:cNvGrpSpPr/>
            <p:nvPr/>
          </p:nvGrpSpPr>
          <p:grpSpPr>
            <a:xfrm>
              <a:off x="3587527" y="1011174"/>
              <a:ext cx="2298703" cy="4591473"/>
              <a:chOff x="3492118" y="2078567"/>
              <a:chExt cx="2298703" cy="4591473"/>
            </a:xfrm>
          </p:grpSpPr>
          <p:grpSp>
            <p:nvGrpSpPr>
              <p:cNvPr id="5" name="Group 9">
                <a:extLst>
                  <a:ext uri="{FF2B5EF4-FFF2-40B4-BE49-F238E27FC236}">
                    <a16:creationId xmlns:a16="http://schemas.microsoft.com/office/drawing/2014/main" id="{BF567444-9B69-0CC1-D387-B20447F42C16}"/>
                  </a:ext>
                </a:extLst>
              </p:cNvPr>
              <p:cNvGrpSpPr/>
              <p:nvPr/>
            </p:nvGrpSpPr>
            <p:grpSpPr>
              <a:xfrm rot="10800000">
                <a:off x="3492118" y="2739180"/>
                <a:ext cx="2298699" cy="3430480"/>
                <a:chOff x="0" y="0"/>
                <a:chExt cx="588338" cy="790911"/>
              </a:xfrm>
            </p:grpSpPr>
            <p:sp>
              <p:nvSpPr>
                <p:cNvPr id="19" name="Freeform 10">
                  <a:extLst>
                    <a:ext uri="{FF2B5EF4-FFF2-40B4-BE49-F238E27FC236}">
                      <a16:creationId xmlns:a16="http://schemas.microsoft.com/office/drawing/2014/main" id="{70F745DB-E195-245D-62CB-B71F952326C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88338" cy="786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338" h="786759">
                      <a:moveTo>
                        <a:pt x="588338" y="32132"/>
                      </a:moveTo>
                      <a:lnTo>
                        <a:pt x="588338" y="644479"/>
                      </a:lnTo>
                      <a:cubicBezTo>
                        <a:pt x="588338" y="663850"/>
                        <a:pt x="576443" y="681232"/>
                        <a:pt x="558387" y="688248"/>
                      </a:cubicBezTo>
                      <a:lnTo>
                        <a:pt x="324119" y="779273"/>
                      </a:lnTo>
                      <a:cubicBezTo>
                        <a:pt x="304854" y="786759"/>
                        <a:pt x="283484" y="786759"/>
                        <a:pt x="264219" y="779273"/>
                      </a:cubicBezTo>
                      <a:lnTo>
                        <a:pt x="29950" y="688248"/>
                      </a:lnTo>
                      <a:cubicBezTo>
                        <a:pt x="11895" y="681232"/>
                        <a:pt x="0" y="663850"/>
                        <a:pt x="0" y="644479"/>
                      </a:cubicBezTo>
                      <a:lnTo>
                        <a:pt x="0" y="32132"/>
                      </a:lnTo>
                      <a:cubicBezTo>
                        <a:pt x="0" y="14386"/>
                        <a:pt x="14386" y="0"/>
                        <a:pt x="32132" y="0"/>
                      </a:cubicBezTo>
                      <a:lnTo>
                        <a:pt x="556206" y="0"/>
                      </a:lnTo>
                      <a:cubicBezTo>
                        <a:pt x="564728" y="0"/>
                        <a:pt x="572901" y="3385"/>
                        <a:pt x="578926" y="9411"/>
                      </a:cubicBezTo>
                      <a:cubicBezTo>
                        <a:pt x="584952" y="15437"/>
                        <a:pt x="588338" y="23610"/>
                        <a:pt x="588338" y="32132"/>
                      </a:cubicBezTo>
                      <a:close/>
                    </a:path>
                  </a:pathLst>
                </a:custGeom>
                <a:solidFill>
                  <a:srgbClr val="327576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TextBox 11">
                  <a:extLst>
                    <a:ext uri="{FF2B5EF4-FFF2-40B4-BE49-F238E27FC236}">
                      <a16:creationId xmlns:a16="http://schemas.microsoft.com/office/drawing/2014/main" id="{7C9994C1-E5AC-E233-3222-ECD7165BB98E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88338" cy="71471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sp>
            <p:nvSpPr>
              <p:cNvPr id="6" name="Freeform 25">
                <a:extLst>
                  <a:ext uri="{FF2B5EF4-FFF2-40B4-BE49-F238E27FC236}">
                    <a16:creationId xmlns:a16="http://schemas.microsoft.com/office/drawing/2014/main" id="{AF385356-4933-BE39-C27F-FDF7B3C90E37}"/>
                  </a:ext>
                </a:extLst>
              </p:cNvPr>
              <p:cNvSpPr/>
              <p:nvPr/>
            </p:nvSpPr>
            <p:spPr>
              <a:xfrm>
                <a:off x="3980858" y="2078567"/>
                <a:ext cx="1475217" cy="1475217"/>
              </a:xfrm>
              <a:custGeom>
                <a:avLst/>
                <a:gdLst/>
                <a:ahLst/>
                <a:cxnLst/>
                <a:rect l="l" t="t" r="r" b="b"/>
                <a:pathLst>
                  <a:path w="1812051" h="1812051">
                    <a:moveTo>
                      <a:pt x="0" y="0"/>
                    </a:moveTo>
                    <a:lnTo>
                      <a:pt x="1812051" y="0"/>
                    </a:lnTo>
                    <a:lnTo>
                      <a:pt x="1812051" y="1812051"/>
                    </a:lnTo>
                    <a:lnTo>
                      <a:pt x="0" y="18120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0000"/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" name="Group 32">
                <a:extLst>
                  <a:ext uri="{FF2B5EF4-FFF2-40B4-BE49-F238E27FC236}">
                    <a16:creationId xmlns:a16="http://schemas.microsoft.com/office/drawing/2014/main" id="{63012879-7FD2-ABCC-4CD1-217785DB112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980858" y="2078567"/>
                <a:ext cx="1321227" cy="1321227"/>
                <a:chOff x="0" y="0"/>
                <a:chExt cx="495300" cy="495300"/>
              </a:xfrm>
            </p:grpSpPr>
            <p:sp>
              <p:nvSpPr>
                <p:cNvPr id="17" name="Freeform 33">
                  <a:extLst>
                    <a:ext uri="{FF2B5EF4-FFF2-40B4-BE49-F238E27FC236}">
                      <a16:creationId xmlns:a16="http://schemas.microsoft.com/office/drawing/2014/main" id="{2B28C823-C729-25E1-3DF6-3C4996D86A9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327576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Freeform 34">
                  <a:extLst>
                    <a:ext uri="{FF2B5EF4-FFF2-40B4-BE49-F238E27FC236}">
                      <a16:creationId xmlns:a16="http://schemas.microsoft.com/office/drawing/2014/main" id="{82C4D328-C3DA-B4A1-8C22-581BDB244EBC}"/>
                    </a:ext>
                  </a:extLst>
                </p:cNvPr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35">
                <a:extLst>
                  <a:ext uri="{FF2B5EF4-FFF2-40B4-BE49-F238E27FC236}">
                    <a16:creationId xmlns:a16="http://schemas.microsoft.com/office/drawing/2014/main" id="{6D54DE6D-329C-D5D6-9A18-39D64AEB4DBE}"/>
                  </a:ext>
                </a:extLst>
              </p:cNvPr>
              <p:cNvGrpSpPr/>
              <p:nvPr/>
            </p:nvGrpSpPr>
            <p:grpSpPr>
              <a:xfrm>
                <a:off x="3492122" y="6396703"/>
                <a:ext cx="2298699" cy="273337"/>
                <a:chOff x="0" y="0"/>
                <a:chExt cx="827188" cy="98361"/>
              </a:xfrm>
            </p:grpSpPr>
            <p:sp>
              <p:nvSpPr>
                <p:cNvPr id="15" name="Freeform 36">
                  <a:extLst>
                    <a:ext uri="{FF2B5EF4-FFF2-40B4-BE49-F238E27FC236}">
                      <a16:creationId xmlns:a16="http://schemas.microsoft.com/office/drawing/2014/main" id="{21304B0F-E5A9-07CC-2D72-49275EFC290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27188" cy="98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188" h="98361">
                      <a:moveTo>
                        <a:pt x="41129" y="0"/>
                      </a:moveTo>
                      <a:lnTo>
                        <a:pt x="786059" y="0"/>
                      </a:lnTo>
                      <a:cubicBezTo>
                        <a:pt x="808774" y="0"/>
                        <a:pt x="827188" y="18414"/>
                        <a:pt x="827188" y="41129"/>
                      </a:cubicBezTo>
                      <a:lnTo>
                        <a:pt x="827188" y="57232"/>
                      </a:lnTo>
                      <a:cubicBezTo>
                        <a:pt x="827188" y="79947"/>
                        <a:pt x="808774" y="98361"/>
                        <a:pt x="786059" y="98361"/>
                      </a:cubicBezTo>
                      <a:lnTo>
                        <a:pt x="41129" y="98361"/>
                      </a:lnTo>
                      <a:cubicBezTo>
                        <a:pt x="18414" y="98361"/>
                        <a:pt x="0" y="79947"/>
                        <a:pt x="0" y="57232"/>
                      </a:cubicBezTo>
                      <a:lnTo>
                        <a:pt x="0" y="41129"/>
                      </a:lnTo>
                      <a:cubicBezTo>
                        <a:pt x="0" y="18414"/>
                        <a:pt x="18414" y="0"/>
                        <a:pt x="41129" y="0"/>
                      </a:cubicBezTo>
                      <a:close/>
                    </a:path>
                  </a:pathLst>
                </a:custGeom>
                <a:solidFill>
                  <a:srgbClr val="327576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TextBox 37">
                  <a:extLst>
                    <a:ext uri="{FF2B5EF4-FFF2-40B4-BE49-F238E27FC236}">
                      <a16:creationId xmlns:a16="http://schemas.microsoft.com/office/drawing/2014/main" id="{B79950FE-AE28-EEFA-6B74-BD4903B48E01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27188" cy="13646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grpSp>
            <p:nvGrpSpPr>
              <p:cNvPr id="9" name="Group 38">
                <a:extLst>
                  <a:ext uri="{FF2B5EF4-FFF2-40B4-BE49-F238E27FC236}">
                    <a16:creationId xmlns:a16="http://schemas.microsoft.com/office/drawing/2014/main" id="{E109D209-54EB-DE07-38E2-3626F979C90A}"/>
                  </a:ext>
                </a:extLst>
              </p:cNvPr>
              <p:cNvGrpSpPr/>
              <p:nvPr/>
            </p:nvGrpSpPr>
            <p:grpSpPr>
              <a:xfrm>
                <a:off x="3692223" y="6032191"/>
                <a:ext cx="1898496" cy="485449"/>
                <a:chOff x="0" y="0"/>
                <a:chExt cx="1589350" cy="406400"/>
              </a:xfrm>
            </p:grpSpPr>
            <p:sp>
              <p:nvSpPr>
                <p:cNvPr id="13" name="Freeform 39">
                  <a:extLst>
                    <a:ext uri="{FF2B5EF4-FFF2-40B4-BE49-F238E27FC236}">
                      <a16:creationId xmlns:a16="http://schemas.microsoft.com/office/drawing/2014/main" id="{B4226637-C648-C54B-197C-E3CB785E746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89350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350" h="406400">
                      <a:moveTo>
                        <a:pt x="1386150" y="0"/>
                      </a:moveTo>
                      <a:lnTo>
                        <a:pt x="203200" y="0"/>
                      </a:lnTo>
                      <a:lnTo>
                        <a:pt x="0" y="203200"/>
                      </a:lnTo>
                      <a:lnTo>
                        <a:pt x="203200" y="406400"/>
                      </a:lnTo>
                      <a:lnTo>
                        <a:pt x="1386150" y="406400"/>
                      </a:lnTo>
                      <a:lnTo>
                        <a:pt x="1589350" y="203200"/>
                      </a:lnTo>
                      <a:lnTo>
                        <a:pt x="13861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" name="TextBox 40">
                  <a:extLst>
                    <a:ext uri="{FF2B5EF4-FFF2-40B4-BE49-F238E27FC236}">
                      <a16:creationId xmlns:a16="http://schemas.microsoft.com/office/drawing/2014/main" id="{7564415B-393B-7AFB-F33C-7B80CA222AB8}"/>
                    </a:ext>
                  </a:extLst>
                </p:cNvPr>
                <p:cNvSpPr txBox="1"/>
                <p:nvPr/>
              </p:nvSpPr>
              <p:spPr>
                <a:xfrm>
                  <a:off x="152400" y="-38100"/>
                  <a:ext cx="1284550" cy="444500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sp>
            <p:nvSpPr>
              <p:cNvPr id="10" name="TextBox 81">
                <a:extLst>
                  <a:ext uri="{FF2B5EF4-FFF2-40B4-BE49-F238E27FC236}">
                    <a16:creationId xmlns:a16="http://schemas.microsoft.com/office/drawing/2014/main" id="{37C9B23C-C9CB-E607-EADC-FFB032D74BB4}"/>
                  </a:ext>
                </a:extLst>
              </p:cNvPr>
              <p:cNvSpPr txBox="1"/>
              <p:nvPr/>
            </p:nvSpPr>
            <p:spPr>
              <a:xfrm>
                <a:off x="3691491" y="3515011"/>
                <a:ext cx="1899961" cy="24365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1" algn="ctr">
                  <a:lnSpc>
                    <a:spcPts val="1960"/>
                  </a:lnSpc>
                  <a:spcBef>
                    <a:spcPct val="0"/>
                  </a:spcBef>
                </a:pPr>
                <a:r>
                  <a:rPr lang="en-US" sz="1400" b="1" spc="45" dirty="0">
                    <a:solidFill>
                      <a:srgbClr val="FFFFFF"/>
                    </a:solidFill>
                    <a:latin typeface="DM Sans Bold"/>
                    <a:ea typeface="DM Sans Bold"/>
                    <a:cs typeface="DM Sans Bold"/>
                    <a:sym typeface="DM Sans Bold"/>
                  </a:rPr>
                  <a:t>FF methods</a:t>
                </a:r>
              </a:p>
            </p:txBody>
          </p:sp>
          <p:sp>
            <p:nvSpPr>
              <p:cNvPr id="11" name="TextBox 82">
                <a:extLst>
                  <a:ext uri="{FF2B5EF4-FFF2-40B4-BE49-F238E27FC236}">
                    <a16:creationId xmlns:a16="http://schemas.microsoft.com/office/drawing/2014/main" id="{CE9C7CEA-CD12-0F36-92CB-836257F99D98}"/>
                  </a:ext>
                </a:extLst>
              </p:cNvPr>
              <p:cNvSpPr txBox="1"/>
              <p:nvPr/>
            </p:nvSpPr>
            <p:spPr>
              <a:xfrm>
                <a:off x="3591805" y="3931602"/>
                <a:ext cx="2099328" cy="19075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Represent atoms as classical particles interacting through empirical potentials (“ball-and-spring” models)</a:t>
                </a:r>
              </a:p>
              <a:p>
                <a:pPr marL="171450" indent="-17145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Suitable for very large systems and longer simulations, though less chemically accurate than QM methods</a:t>
                </a:r>
              </a:p>
              <a:p>
                <a:pPr marL="171450" indent="-17145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Examples: AMBER, CHARMM, OPLS, COMPASS</a:t>
                </a: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CDCF6C0-72E4-E50D-696E-D4D485BBD3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0853" y="2235582"/>
                <a:ext cx="1326187" cy="1061722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D2AF8DB-A022-63D6-DB73-B7D1B09663D9}"/>
                </a:ext>
              </a:extLst>
            </p:cNvPr>
            <p:cNvGrpSpPr/>
            <p:nvPr/>
          </p:nvGrpSpPr>
          <p:grpSpPr>
            <a:xfrm>
              <a:off x="6194561" y="1011174"/>
              <a:ext cx="2298704" cy="4591473"/>
              <a:chOff x="6099152" y="2078567"/>
              <a:chExt cx="2298704" cy="4591473"/>
            </a:xfrm>
          </p:grpSpPr>
          <p:grpSp>
            <p:nvGrpSpPr>
              <p:cNvPr id="22" name="Group 12">
                <a:extLst>
                  <a:ext uri="{FF2B5EF4-FFF2-40B4-BE49-F238E27FC236}">
                    <a16:creationId xmlns:a16="http://schemas.microsoft.com/office/drawing/2014/main" id="{073B7526-A1DD-A6BF-9CEA-6E911039A404}"/>
                  </a:ext>
                </a:extLst>
              </p:cNvPr>
              <p:cNvGrpSpPr/>
              <p:nvPr/>
            </p:nvGrpSpPr>
            <p:grpSpPr>
              <a:xfrm rot="10800000">
                <a:off x="6099152" y="2739180"/>
                <a:ext cx="2298699" cy="3430480"/>
                <a:chOff x="0" y="0"/>
                <a:chExt cx="588338" cy="790911"/>
              </a:xfrm>
            </p:grpSpPr>
            <p:sp>
              <p:nvSpPr>
                <p:cNvPr id="36" name="Freeform 13">
                  <a:extLst>
                    <a:ext uri="{FF2B5EF4-FFF2-40B4-BE49-F238E27FC236}">
                      <a16:creationId xmlns:a16="http://schemas.microsoft.com/office/drawing/2014/main" id="{3A846031-15BB-B75A-5518-A5904001A5F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88338" cy="786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338" h="786759">
                      <a:moveTo>
                        <a:pt x="588338" y="32132"/>
                      </a:moveTo>
                      <a:lnTo>
                        <a:pt x="588338" y="644479"/>
                      </a:lnTo>
                      <a:cubicBezTo>
                        <a:pt x="588338" y="663850"/>
                        <a:pt x="576443" y="681232"/>
                        <a:pt x="558387" y="688248"/>
                      </a:cubicBezTo>
                      <a:lnTo>
                        <a:pt x="324119" y="779273"/>
                      </a:lnTo>
                      <a:cubicBezTo>
                        <a:pt x="304854" y="786759"/>
                        <a:pt x="283484" y="786759"/>
                        <a:pt x="264219" y="779273"/>
                      </a:cubicBezTo>
                      <a:lnTo>
                        <a:pt x="29950" y="688248"/>
                      </a:lnTo>
                      <a:cubicBezTo>
                        <a:pt x="11895" y="681232"/>
                        <a:pt x="0" y="663850"/>
                        <a:pt x="0" y="644479"/>
                      </a:cubicBezTo>
                      <a:lnTo>
                        <a:pt x="0" y="32132"/>
                      </a:lnTo>
                      <a:cubicBezTo>
                        <a:pt x="0" y="14386"/>
                        <a:pt x="14386" y="0"/>
                        <a:pt x="32132" y="0"/>
                      </a:cubicBezTo>
                      <a:lnTo>
                        <a:pt x="556206" y="0"/>
                      </a:lnTo>
                      <a:cubicBezTo>
                        <a:pt x="564728" y="0"/>
                        <a:pt x="572901" y="3385"/>
                        <a:pt x="578926" y="9411"/>
                      </a:cubicBezTo>
                      <a:cubicBezTo>
                        <a:pt x="584952" y="15437"/>
                        <a:pt x="588338" y="23610"/>
                        <a:pt x="588338" y="32132"/>
                      </a:cubicBezTo>
                      <a:close/>
                    </a:path>
                  </a:pathLst>
                </a:custGeom>
                <a:solidFill>
                  <a:srgbClr val="408789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TextBox 14">
                  <a:extLst>
                    <a:ext uri="{FF2B5EF4-FFF2-40B4-BE49-F238E27FC236}">
                      <a16:creationId xmlns:a16="http://schemas.microsoft.com/office/drawing/2014/main" id="{0F6C8CBB-215C-58EC-625D-7ACD32B8F803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88338" cy="71471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sp>
            <p:nvSpPr>
              <p:cNvPr id="23" name="Freeform 24">
                <a:extLst>
                  <a:ext uri="{FF2B5EF4-FFF2-40B4-BE49-F238E27FC236}">
                    <a16:creationId xmlns:a16="http://schemas.microsoft.com/office/drawing/2014/main" id="{2313E4B3-EEB1-4E0C-90C4-B7F0DB2B034A}"/>
                  </a:ext>
                </a:extLst>
              </p:cNvPr>
              <p:cNvSpPr/>
              <p:nvPr/>
            </p:nvSpPr>
            <p:spPr>
              <a:xfrm>
                <a:off x="6587892" y="2078567"/>
                <a:ext cx="1475217" cy="1475217"/>
              </a:xfrm>
              <a:custGeom>
                <a:avLst/>
                <a:gdLst/>
                <a:ahLst/>
                <a:cxnLst/>
                <a:rect l="l" t="t" r="r" b="b"/>
                <a:pathLst>
                  <a:path w="1812051" h="1812051">
                    <a:moveTo>
                      <a:pt x="0" y="0"/>
                    </a:moveTo>
                    <a:lnTo>
                      <a:pt x="1812051" y="0"/>
                    </a:lnTo>
                    <a:lnTo>
                      <a:pt x="1812051" y="1812051"/>
                    </a:lnTo>
                    <a:lnTo>
                      <a:pt x="0" y="18120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0000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4" name="Group 41">
                <a:extLst>
                  <a:ext uri="{FF2B5EF4-FFF2-40B4-BE49-F238E27FC236}">
                    <a16:creationId xmlns:a16="http://schemas.microsoft.com/office/drawing/2014/main" id="{39993CD2-0E19-1A5E-060C-5BE002CA6F32}"/>
                  </a:ext>
                </a:extLst>
              </p:cNvPr>
              <p:cNvGrpSpPr/>
              <p:nvPr/>
            </p:nvGrpSpPr>
            <p:grpSpPr>
              <a:xfrm>
                <a:off x="6099157" y="6396703"/>
                <a:ext cx="2298699" cy="273337"/>
                <a:chOff x="0" y="0"/>
                <a:chExt cx="827188" cy="98361"/>
              </a:xfrm>
            </p:grpSpPr>
            <p:sp>
              <p:nvSpPr>
                <p:cNvPr id="34" name="Freeform 42">
                  <a:extLst>
                    <a:ext uri="{FF2B5EF4-FFF2-40B4-BE49-F238E27FC236}">
                      <a16:creationId xmlns:a16="http://schemas.microsoft.com/office/drawing/2014/main" id="{253D55E7-0F81-D51D-B733-FBA854F3457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27188" cy="98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188" h="98361">
                      <a:moveTo>
                        <a:pt x="41129" y="0"/>
                      </a:moveTo>
                      <a:lnTo>
                        <a:pt x="786059" y="0"/>
                      </a:lnTo>
                      <a:cubicBezTo>
                        <a:pt x="808774" y="0"/>
                        <a:pt x="827188" y="18414"/>
                        <a:pt x="827188" y="41129"/>
                      </a:cubicBezTo>
                      <a:lnTo>
                        <a:pt x="827188" y="57232"/>
                      </a:lnTo>
                      <a:cubicBezTo>
                        <a:pt x="827188" y="79947"/>
                        <a:pt x="808774" y="98361"/>
                        <a:pt x="786059" y="98361"/>
                      </a:cubicBezTo>
                      <a:lnTo>
                        <a:pt x="41129" y="98361"/>
                      </a:lnTo>
                      <a:cubicBezTo>
                        <a:pt x="18414" y="98361"/>
                        <a:pt x="0" y="79947"/>
                        <a:pt x="0" y="57232"/>
                      </a:cubicBezTo>
                      <a:lnTo>
                        <a:pt x="0" y="41129"/>
                      </a:lnTo>
                      <a:cubicBezTo>
                        <a:pt x="0" y="18414"/>
                        <a:pt x="18414" y="0"/>
                        <a:pt x="41129" y="0"/>
                      </a:cubicBezTo>
                      <a:close/>
                    </a:path>
                  </a:pathLst>
                </a:custGeom>
                <a:solidFill>
                  <a:srgbClr val="408789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TextBox 43">
                  <a:extLst>
                    <a:ext uri="{FF2B5EF4-FFF2-40B4-BE49-F238E27FC236}">
                      <a16:creationId xmlns:a16="http://schemas.microsoft.com/office/drawing/2014/main" id="{5D005886-15DE-BC34-7E2A-31B1B7E7303B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27188" cy="13646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grpSp>
            <p:nvGrpSpPr>
              <p:cNvPr id="25" name="Group 44">
                <a:extLst>
                  <a:ext uri="{FF2B5EF4-FFF2-40B4-BE49-F238E27FC236}">
                    <a16:creationId xmlns:a16="http://schemas.microsoft.com/office/drawing/2014/main" id="{144BF204-7FF5-44EE-9868-52D26E9A4363}"/>
                  </a:ext>
                </a:extLst>
              </p:cNvPr>
              <p:cNvGrpSpPr/>
              <p:nvPr/>
            </p:nvGrpSpPr>
            <p:grpSpPr>
              <a:xfrm>
                <a:off x="6299258" y="6032191"/>
                <a:ext cx="1898496" cy="485449"/>
                <a:chOff x="0" y="0"/>
                <a:chExt cx="1589350" cy="406400"/>
              </a:xfrm>
            </p:grpSpPr>
            <p:sp>
              <p:nvSpPr>
                <p:cNvPr id="32" name="Freeform 45">
                  <a:extLst>
                    <a:ext uri="{FF2B5EF4-FFF2-40B4-BE49-F238E27FC236}">
                      <a16:creationId xmlns:a16="http://schemas.microsoft.com/office/drawing/2014/main" id="{73842FE7-67F3-DCE4-49DE-2AC357A8DB5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89350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350" h="406400">
                      <a:moveTo>
                        <a:pt x="1386150" y="0"/>
                      </a:moveTo>
                      <a:lnTo>
                        <a:pt x="203200" y="0"/>
                      </a:lnTo>
                      <a:lnTo>
                        <a:pt x="0" y="203200"/>
                      </a:lnTo>
                      <a:lnTo>
                        <a:pt x="203200" y="406400"/>
                      </a:lnTo>
                      <a:lnTo>
                        <a:pt x="1386150" y="406400"/>
                      </a:lnTo>
                      <a:lnTo>
                        <a:pt x="1589350" y="203200"/>
                      </a:lnTo>
                      <a:lnTo>
                        <a:pt x="13861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TextBox 46">
                  <a:extLst>
                    <a:ext uri="{FF2B5EF4-FFF2-40B4-BE49-F238E27FC236}">
                      <a16:creationId xmlns:a16="http://schemas.microsoft.com/office/drawing/2014/main" id="{845E4EE5-F5B1-5C5B-865D-BAF3FC1B9A00}"/>
                    </a:ext>
                  </a:extLst>
                </p:cNvPr>
                <p:cNvSpPr txBox="1"/>
                <p:nvPr/>
              </p:nvSpPr>
              <p:spPr>
                <a:xfrm>
                  <a:off x="152400" y="-38100"/>
                  <a:ext cx="1284550" cy="444500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grpSp>
            <p:nvGrpSpPr>
              <p:cNvPr id="26" name="Group 62">
                <a:extLst>
                  <a:ext uri="{FF2B5EF4-FFF2-40B4-BE49-F238E27FC236}">
                    <a16:creationId xmlns:a16="http://schemas.microsoft.com/office/drawing/2014/main" id="{B806E7B4-69CC-4413-628E-44E95ED15B0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87893" y="2078567"/>
                <a:ext cx="1321227" cy="1321227"/>
                <a:chOff x="0" y="0"/>
                <a:chExt cx="495300" cy="495300"/>
              </a:xfrm>
            </p:grpSpPr>
            <p:sp>
              <p:nvSpPr>
                <p:cNvPr id="30" name="Freeform 63">
                  <a:extLst>
                    <a:ext uri="{FF2B5EF4-FFF2-40B4-BE49-F238E27FC236}">
                      <a16:creationId xmlns:a16="http://schemas.microsoft.com/office/drawing/2014/main" id="{8BB5301F-BC70-3700-6D48-7F5BFAB5ABD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408789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Freeform 64">
                  <a:extLst>
                    <a:ext uri="{FF2B5EF4-FFF2-40B4-BE49-F238E27FC236}">
                      <a16:creationId xmlns:a16="http://schemas.microsoft.com/office/drawing/2014/main" id="{82EEBDDF-5444-483B-ADE4-ACEF12A868D6}"/>
                    </a:ext>
                  </a:extLst>
                </p:cNvPr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" name="TextBox 86">
                <a:extLst>
                  <a:ext uri="{FF2B5EF4-FFF2-40B4-BE49-F238E27FC236}">
                    <a16:creationId xmlns:a16="http://schemas.microsoft.com/office/drawing/2014/main" id="{B4E8FCF8-1144-418D-1803-B6F20748E962}"/>
                  </a:ext>
                </a:extLst>
              </p:cNvPr>
              <p:cNvSpPr txBox="1"/>
              <p:nvPr/>
            </p:nvSpPr>
            <p:spPr>
              <a:xfrm>
                <a:off x="6298526" y="3515011"/>
                <a:ext cx="1899961" cy="25648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1" algn="ctr">
                  <a:lnSpc>
                    <a:spcPts val="1960"/>
                  </a:lnSpc>
                  <a:spcBef>
                    <a:spcPct val="0"/>
                  </a:spcBef>
                </a:pPr>
                <a:r>
                  <a:rPr lang="en-US" sz="1400" b="1" spc="45" dirty="0">
                    <a:solidFill>
                      <a:srgbClr val="FFFFFF"/>
                    </a:solidFill>
                    <a:latin typeface="DM Sans Bold"/>
                    <a:ea typeface="DM Sans Bold"/>
                    <a:cs typeface="DM Sans Bold"/>
                    <a:sym typeface="DM Sans Bold"/>
                  </a:rPr>
                  <a:t>MD Simulations</a:t>
                </a:r>
              </a:p>
            </p:txBody>
          </p:sp>
          <p:sp>
            <p:nvSpPr>
              <p:cNvPr id="28" name="TextBox 87">
                <a:extLst>
                  <a:ext uri="{FF2B5EF4-FFF2-40B4-BE49-F238E27FC236}">
                    <a16:creationId xmlns:a16="http://schemas.microsoft.com/office/drawing/2014/main" id="{5D609A72-0AED-7BC3-860E-9D64133FBDF4}"/>
                  </a:ext>
                </a:extLst>
              </p:cNvPr>
              <p:cNvSpPr txBox="1"/>
              <p:nvPr/>
            </p:nvSpPr>
            <p:spPr>
              <a:xfrm>
                <a:off x="6198840" y="3939111"/>
                <a:ext cx="2099329" cy="15228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90510" indent="-19051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Use quantum-mechanical forces or classical force fields to study time-dependent phenomena.</a:t>
                </a:r>
              </a:p>
              <a:p>
                <a:pPr marL="190510" indent="-19051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Investigate dynamic properties, diffusion, phase transitions, reaction kinetics, and conformational behavior.</a:t>
                </a:r>
              </a:p>
              <a:p>
                <a:pPr marL="190510" indent="-19051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Examples: Classical MD and ab initio MD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6A9A436A-0011-C94D-7C98-EE69DFC9E9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327" t="16645" r="2948" b="5697"/>
              <a:stretch/>
            </p:blipFill>
            <p:spPr>
              <a:xfrm>
                <a:off x="6686953" y="2191826"/>
                <a:ext cx="1140599" cy="1108195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649C67B-C3DC-50A4-3BDF-E5F5D13068AC}"/>
                </a:ext>
              </a:extLst>
            </p:cNvPr>
            <p:cNvGrpSpPr/>
            <p:nvPr/>
          </p:nvGrpSpPr>
          <p:grpSpPr>
            <a:xfrm>
              <a:off x="8801597" y="1011174"/>
              <a:ext cx="2298703" cy="4591473"/>
              <a:chOff x="8706188" y="2078567"/>
              <a:chExt cx="2298703" cy="4591473"/>
            </a:xfrm>
          </p:grpSpPr>
          <p:grpSp>
            <p:nvGrpSpPr>
              <p:cNvPr id="39" name="Group 15">
                <a:extLst>
                  <a:ext uri="{FF2B5EF4-FFF2-40B4-BE49-F238E27FC236}">
                    <a16:creationId xmlns:a16="http://schemas.microsoft.com/office/drawing/2014/main" id="{844B39AF-8665-E705-13E8-9429B3CCC21B}"/>
                  </a:ext>
                </a:extLst>
              </p:cNvPr>
              <p:cNvGrpSpPr/>
              <p:nvPr/>
            </p:nvGrpSpPr>
            <p:grpSpPr>
              <a:xfrm rot="10800000">
                <a:off x="8706188" y="2739180"/>
                <a:ext cx="2298699" cy="3430480"/>
                <a:chOff x="0" y="0"/>
                <a:chExt cx="588338" cy="790911"/>
              </a:xfrm>
            </p:grpSpPr>
            <p:sp>
              <p:nvSpPr>
                <p:cNvPr id="53" name="Freeform 16">
                  <a:extLst>
                    <a:ext uri="{FF2B5EF4-FFF2-40B4-BE49-F238E27FC236}">
                      <a16:creationId xmlns:a16="http://schemas.microsoft.com/office/drawing/2014/main" id="{C045D329-5E97-0AF0-625A-730AFF114D7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88338" cy="786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338" h="786759">
                      <a:moveTo>
                        <a:pt x="588338" y="32132"/>
                      </a:moveTo>
                      <a:lnTo>
                        <a:pt x="588338" y="644479"/>
                      </a:lnTo>
                      <a:cubicBezTo>
                        <a:pt x="588338" y="663850"/>
                        <a:pt x="576443" y="681232"/>
                        <a:pt x="558387" y="688248"/>
                      </a:cubicBezTo>
                      <a:lnTo>
                        <a:pt x="324119" y="779273"/>
                      </a:lnTo>
                      <a:cubicBezTo>
                        <a:pt x="304854" y="786759"/>
                        <a:pt x="283484" y="786759"/>
                        <a:pt x="264219" y="779273"/>
                      </a:cubicBezTo>
                      <a:lnTo>
                        <a:pt x="29950" y="688248"/>
                      </a:lnTo>
                      <a:cubicBezTo>
                        <a:pt x="11895" y="681232"/>
                        <a:pt x="0" y="663850"/>
                        <a:pt x="0" y="644479"/>
                      </a:cubicBezTo>
                      <a:lnTo>
                        <a:pt x="0" y="32132"/>
                      </a:lnTo>
                      <a:cubicBezTo>
                        <a:pt x="0" y="14386"/>
                        <a:pt x="14386" y="0"/>
                        <a:pt x="32132" y="0"/>
                      </a:cubicBezTo>
                      <a:lnTo>
                        <a:pt x="556206" y="0"/>
                      </a:lnTo>
                      <a:cubicBezTo>
                        <a:pt x="564728" y="0"/>
                        <a:pt x="572901" y="3385"/>
                        <a:pt x="578926" y="9411"/>
                      </a:cubicBezTo>
                      <a:cubicBezTo>
                        <a:pt x="584952" y="15437"/>
                        <a:pt x="588338" y="23610"/>
                        <a:pt x="588338" y="32132"/>
                      </a:cubicBezTo>
                      <a:close/>
                    </a:path>
                  </a:pathLst>
                </a:custGeom>
                <a:solidFill>
                  <a:srgbClr val="639C9D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TextBox 17">
                  <a:extLst>
                    <a:ext uri="{FF2B5EF4-FFF2-40B4-BE49-F238E27FC236}">
                      <a16:creationId xmlns:a16="http://schemas.microsoft.com/office/drawing/2014/main" id="{56199898-7F3B-F873-9AC1-3AF960C8C886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88338" cy="71471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sp>
            <p:nvSpPr>
              <p:cNvPr id="40" name="Freeform 23">
                <a:extLst>
                  <a:ext uri="{FF2B5EF4-FFF2-40B4-BE49-F238E27FC236}">
                    <a16:creationId xmlns:a16="http://schemas.microsoft.com/office/drawing/2014/main" id="{4B772FFC-B002-B558-7165-60CC2C4CD694}"/>
                  </a:ext>
                </a:extLst>
              </p:cNvPr>
              <p:cNvSpPr/>
              <p:nvPr/>
            </p:nvSpPr>
            <p:spPr>
              <a:xfrm>
                <a:off x="9196563" y="2078567"/>
                <a:ext cx="1475217" cy="1475217"/>
              </a:xfrm>
              <a:custGeom>
                <a:avLst/>
                <a:gdLst/>
                <a:ahLst/>
                <a:cxnLst/>
                <a:rect l="l" t="t" r="r" b="b"/>
                <a:pathLst>
                  <a:path w="1812051" h="1812051">
                    <a:moveTo>
                      <a:pt x="0" y="0"/>
                    </a:moveTo>
                    <a:lnTo>
                      <a:pt x="1812051" y="0"/>
                    </a:lnTo>
                    <a:lnTo>
                      <a:pt x="1812051" y="1812051"/>
                    </a:lnTo>
                    <a:lnTo>
                      <a:pt x="0" y="18120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0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1" name="Group 47">
                <a:extLst>
                  <a:ext uri="{FF2B5EF4-FFF2-40B4-BE49-F238E27FC236}">
                    <a16:creationId xmlns:a16="http://schemas.microsoft.com/office/drawing/2014/main" id="{6091FD60-E119-1797-AD77-F056B42A99CC}"/>
                  </a:ext>
                </a:extLst>
              </p:cNvPr>
              <p:cNvGrpSpPr/>
              <p:nvPr/>
            </p:nvGrpSpPr>
            <p:grpSpPr>
              <a:xfrm>
                <a:off x="8706192" y="6396703"/>
                <a:ext cx="2298699" cy="273337"/>
                <a:chOff x="0" y="0"/>
                <a:chExt cx="827188" cy="98361"/>
              </a:xfrm>
            </p:grpSpPr>
            <p:sp>
              <p:nvSpPr>
                <p:cNvPr id="51" name="Freeform 48">
                  <a:extLst>
                    <a:ext uri="{FF2B5EF4-FFF2-40B4-BE49-F238E27FC236}">
                      <a16:creationId xmlns:a16="http://schemas.microsoft.com/office/drawing/2014/main" id="{7A6BAD1C-2B69-378A-EEB5-F88B751C2FD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27188" cy="98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188" h="98361">
                      <a:moveTo>
                        <a:pt x="41129" y="0"/>
                      </a:moveTo>
                      <a:lnTo>
                        <a:pt x="786059" y="0"/>
                      </a:lnTo>
                      <a:cubicBezTo>
                        <a:pt x="808774" y="0"/>
                        <a:pt x="827188" y="18414"/>
                        <a:pt x="827188" y="41129"/>
                      </a:cubicBezTo>
                      <a:lnTo>
                        <a:pt x="827188" y="57232"/>
                      </a:lnTo>
                      <a:cubicBezTo>
                        <a:pt x="827188" y="79947"/>
                        <a:pt x="808774" y="98361"/>
                        <a:pt x="786059" y="98361"/>
                      </a:cubicBezTo>
                      <a:lnTo>
                        <a:pt x="41129" y="98361"/>
                      </a:lnTo>
                      <a:cubicBezTo>
                        <a:pt x="18414" y="98361"/>
                        <a:pt x="0" y="79947"/>
                        <a:pt x="0" y="57232"/>
                      </a:cubicBezTo>
                      <a:lnTo>
                        <a:pt x="0" y="41129"/>
                      </a:lnTo>
                      <a:cubicBezTo>
                        <a:pt x="0" y="18414"/>
                        <a:pt x="18414" y="0"/>
                        <a:pt x="41129" y="0"/>
                      </a:cubicBezTo>
                      <a:close/>
                    </a:path>
                  </a:pathLst>
                </a:custGeom>
                <a:solidFill>
                  <a:srgbClr val="639C9D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TextBox 49">
                  <a:extLst>
                    <a:ext uri="{FF2B5EF4-FFF2-40B4-BE49-F238E27FC236}">
                      <a16:creationId xmlns:a16="http://schemas.microsoft.com/office/drawing/2014/main" id="{675BA0EE-F370-2D33-4066-1B2373A6F650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27188" cy="13646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grpSp>
            <p:nvGrpSpPr>
              <p:cNvPr id="42" name="Group 50">
                <a:extLst>
                  <a:ext uri="{FF2B5EF4-FFF2-40B4-BE49-F238E27FC236}">
                    <a16:creationId xmlns:a16="http://schemas.microsoft.com/office/drawing/2014/main" id="{4DD5DB62-39AE-BB06-9FEC-1E7BEC4897D4}"/>
                  </a:ext>
                </a:extLst>
              </p:cNvPr>
              <p:cNvGrpSpPr/>
              <p:nvPr/>
            </p:nvGrpSpPr>
            <p:grpSpPr>
              <a:xfrm>
                <a:off x="8906293" y="6032191"/>
                <a:ext cx="1898496" cy="485449"/>
                <a:chOff x="0" y="0"/>
                <a:chExt cx="1589350" cy="406400"/>
              </a:xfrm>
            </p:grpSpPr>
            <p:sp>
              <p:nvSpPr>
                <p:cNvPr id="49" name="Freeform 51">
                  <a:extLst>
                    <a:ext uri="{FF2B5EF4-FFF2-40B4-BE49-F238E27FC236}">
                      <a16:creationId xmlns:a16="http://schemas.microsoft.com/office/drawing/2014/main" id="{B4A5DC6A-1ED4-463B-87FF-A65EFAD2E19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89350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350" h="406400">
                      <a:moveTo>
                        <a:pt x="1386150" y="0"/>
                      </a:moveTo>
                      <a:lnTo>
                        <a:pt x="203200" y="0"/>
                      </a:lnTo>
                      <a:lnTo>
                        <a:pt x="0" y="203200"/>
                      </a:lnTo>
                      <a:lnTo>
                        <a:pt x="203200" y="406400"/>
                      </a:lnTo>
                      <a:lnTo>
                        <a:pt x="1386150" y="406400"/>
                      </a:lnTo>
                      <a:lnTo>
                        <a:pt x="1589350" y="203200"/>
                      </a:lnTo>
                      <a:lnTo>
                        <a:pt x="13861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TextBox 52">
                  <a:extLst>
                    <a:ext uri="{FF2B5EF4-FFF2-40B4-BE49-F238E27FC236}">
                      <a16:creationId xmlns:a16="http://schemas.microsoft.com/office/drawing/2014/main" id="{CD06A0B8-B9C6-7DFF-7121-3A351567FD5F}"/>
                    </a:ext>
                  </a:extLst>
                </p:cNvPr>
                <p:cNvSpPr txBox="1"/>
                <p:nvPr/>
              </p:nvSpPr>
              <p:spPr>
                <a:xfrm>
                  <a:off x="152400" y="-38100"/>
                  <a:ext cx="1284550" cy="444500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grpSp>
            <p:nvGrpSpPr>
              <p:cNvPr id="43" name="Group 65">
                <a:extLst>
                  <a:ext uri="{FF2B5EF4-FFF2-40B4-BE49-F238E27FC236}">
                    <a16:creationId xmlns:a16="http://schemas.microsoft.com/office/drawing/2014/main" id="{B65E78C3-D543-658F-0AC6-7253BD680BB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194928" y="2078567"/>
                <a:ext cx="1321227" cy="1321227"/>
                <a:chOff x="0" y="0"/>
                <a:chExt cx="495300" cy="495300"/>
              </a:xfrm>
            </p:grpSpPr>
            <p:sp>
              <p:nvSpPr>
                <p:cNvPr id="47" name="Freeform 66">
                  <a:extLst>
                    <a:ext uri="{FF2B5EF4-FFF2-40B4-BE49-F238E27FC236}">
                      <a16:creationId xmlns:a16="http://schemas.microsoft.com/office/drawing/2014/main" id="{1049685B-28DF-7D04-F931-B7722F444F8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639C9D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 67">
                  <a:extLst>
                    <a:ext uri="{FF2B5EF4-FFF2-40B4-BE49-F238E27FC236}">
                      <a16:creationId xmlns:a16="http://schemas.microsoft.com/office/drawing/2014/main" id="{345A8808-712A-82CE-F2A3-FAB6B0BB0114}"/>
                    </a:ext>
                  </a:extLst>
                </p:cNvPr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" name="TextBox 88">
                <a:extLst>
                  <a:ext uri="{FF2B5EF4-FFF2-40B4-BE49-F238E27FC236}">
                    <a16:creationId xmlns:a16="http://schemas.microsoft.com/office/drawing/2014/main" id="{173C287D-0D05-F8C9-AA9D-CBC69F67E547}"/>
                  </a:ext>
                </a:extLst>
              </p:cNvPr>
              <p:cNvSpPr txBox="1"/>
              <p:nvPr/>
            </p:nvSpPr>
            <p:spPr>
              <a:xfrm>
                <a:off x="8905560" y="3515011"/>
                <a:ext cx="1899961" cy="25648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1" algn="ctr">
                  <a:lnSpc>
                    <a:spcPts val="1960"/>
                  </a:lnSpc>
                  <a:spcBef>
                    <a:spcPct val="0"/>
                  </a:spcBef>
                </a:pPr>
                <a:r>
                  <a:rPr lang="en-US" sz="1400" b="1" spc="45" dirty="0">
                    <a:solidFill>
                      <a:srgbClr val="FFFFFF"/>
                    </a:solidFill>
                    <a:latin typeface="DM Sans Bold"/>
                    <a:ea typeface="DM Sans Bold"/>
                    <a:cs typeface="DM Sans Bold"/>
                    <a:sym typeface="DM Sans Bold"/>
                  </a:rPr>
                  <a:t>Hybrid methods</a:t>
                </a:r>
              </a:p>
            </p:txBody>
          </p:sp>
          <p:sp>
            <p:nvSpPr>
              <p:cNvPr id="45" name="TextBox 89">
                <a:extLst>
                  <a:ext uri="{FF2B5EF4-FFF2-40B4-BE49-F238E27FC236}">
                    <a16:creationId xmlns:a16="http://schemas.microsoft.com/office/drawing/2014/main" id="{30201C27-2F93-0B27-D10D-EEDB46DE3C25}"/>
                  </a:ext>
                </a:extLst>
              </p:cNvPr>
              <p:cNvSpPr txBox="1"/>
              <p:nvPr/>
            </p:nvSpPr>
            <p:spPr>
              <a:xfrm>
                <a:off x="8750300" y="3931602"/>
                <a:ext cx="2174875" cy="21159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90510" indent="-19051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Combine quantum mechanics (QM) and classical molecular mechanics (MM) in a single simulation, enabling treatment of active regions.</a:t>
                </a:r>
              </a:p>
              <a:p>
                <a:pPr marL="190510" indent="-19051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Widely used for studying complex systems such as surface chemistry, interfaces, etc.</a:t>
                </a:r>
              </a:p>
              <a:p>
                <a:pPr marL="190510" indent="-19051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Examples: ONIOM, QM/MM implemented in software like ORCA and CP2K.</a:t>
                </a:r>
              </a:p>
            </p:txBody>
          </p:sp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EF478035-3BCA-D004-7FC8-CC01101FC5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90680" y="2179762"/>
                <a:ext cx="1124669" cy="1117542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F3F4106-79B0-064A-FBC4-F3048B1C4717}"/>
                </a:ext>
              </a:extLst>
            </p:cNvPr>
            <p:cNvGrpSpPr/>
            <p:nvPr/>
          </p:nvGrpSpPr>
          <p:grpSpPr>
            <a:xfrm>
              <a:off x="980493" y="1011174"/>
              <a:ext cx="2298702" cy="4591473"/>
              <a:chOff x="885084" y="2078567"/>
              <a:chExt cx="2298702" cy="4591473"/>
            </a:xfrm>
          </p:grpSpPr>
          <p:grpSp>
            <p:nvGrpSpPr>
              <p:cNvPr id="56" name="Group 3">
                <a:extLst>
                  <a:ext uri="{FF2B5EF4-FFF2-40B4-BE49-F238E27FC236}">
                    <a16:creationId xmlns:a16="http://schemas.microsoft.com/office/drawing/2014/main" id="{9446ABA7-AC41-04C2-BBB4-57347C0D8A8C}"/>
                  </a:ext>
                </a:extLst>
              </p:cNvPr>
              <p:cNvGrpSpPr/>
              <p:nvPr/>
            </p:nvGrpSpPr>
            <p:grpSpPr>
              <a:xfrm>
                <a:off x="885087" y="6396703"/>
                <a:ext cx="2298699" cy="273337"/>
                <a:chOff x="0" y="0"/>
                <a:chExt cx="827188" cy="98361"/>
              </a:xfrm>
            </p:grpSpPr>
            <p:sp>
              <p:nvSpPr>
                <p:cNvPr id="137" name="Freeform 4">
                  <a:extLst>
                    <a:ext uri="{FF2B5EF4-FFF2-40B4-BE49-F238E27FC236}">
                      <a16:creationId xmlns:a16="http://schemas.microsoft.com/office/drawing/2014/main" id="{38DF193B-4750-7CBF-3C1B-E7D3690CA89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27188" cy="98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188" h="98361">
                      <a:moveTo>
                        <a:pt x="41129" y="0"/>
                      </a:moveTo>
                      <a:lnTo>
                        <a:pt x="786059" y="0"/>
                      </a:lnTo>
                      <a:cubicBezTo>
                        <a:pt x="808774" y="0"/>
                        <a:pt x="827188" y="18414"/>
                        <a:pt x="827188" y="41129"/>
                      </a:cubicBezTo>
                      <a:lnTo>
                        <a:pt x="827188" y="57232"/>
                      </a:lnTo>
                      <a:cubicBezTo>
                        <a:pt x="827188" y="79947"/>
                        <a:pt x="808774" y="98361"/>
                        <a:pt x="786059" y="98361"/>
                      </a:cubicBezTo>
                      <a:lnTo>
                        <a:pt x="41129" y="98361"/>
                      </a:lnTo>
                      <a:cubicBezTo>
                        <a:pt x="18414" y="98361"/>
                        <a:pt x="0" y="79947"/>
                        <a:pt x="0" y="57232"/>
                      </a:cubicBezTo>
                      <a:lnTo>
                        <a:pt x="0" y="41129"/>
                      </a:lnTo>
                      <a:cubicBezTo>
                        <a:pt x="0" y="18414"/>
                        <a:pt x="18414" y="0"/>
                        <a:pt x="41129" y="0"/>
                      </a:cubicBezTo>
                      <a:close/>
                    </a:path>
                  </a:pathLst>
                </a:custGeom>
                <a:solidFill>
                  <a:srgbClr val="235A5B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" name="TextBox 5">
                  <a:extLst>
                    <a:ext uri="{FF2B5EF4-FFF2-40B4-BE49-F238E27FC236}">
                      <a16:creationId xmlns:a16="http://schemas.microsoft.com/office/drawing/2014/main" id="{F8D1C48F-7179-979E-947D-35C07A628473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27188" cy="13646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grpSp>
            <p:nvGrpSpPr>
              <p:cNvPr id="57" name="Group 6">
                <a:extLst>
                  <a:ext uri="{FF2B5EF4-FFF2-40B4-BE49-F238E27FC236}">
                    <a16:creationId xmlns:a16="http://schemas.microsoft.com/office/drawing/2014/main" id="{21FF2690-AD5A-BFF0-60A7-817FEA296254}"/>
                  </a:ext>
                </a:extLst>
              </p:cNvPr>
              <p:cNvGrpSpPr/>
              <p:nvPr/>
            </p:nvGrpSpPr>
            <p:grpSpPr>
              <a:xfrm rot="10800000">
                <a:off x="885084" y="2739180"/>
                <a:ext cx="2298699" cy="3430480"/>
                <a:chOff x="0" y="0"/>
                <a:chExt cx="588338" cy="790911"/>
              </a:xfrm>
            </p:grpSpPr>
            <p:sp>
              <p:nvSpPr>
                <p:cNvPr id="135" name="Freeform 7">
                  <a:extLst>
                    <a:ext uri="{FF2B5EF4-FFF2-40B4-BE49-F238E27FC236}">
                      <a16:creationId xmlns:a16="http://schemas.microsoft.com/office/drawing/2014/main" id="{D9415852-D82D-A34C-058D-AC20F9BCB76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88338" cy="786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338" h="786759">
                      <a:moveTo>
                        <a:pt x="588338" y="32132"/>
                      </a:moveTo>
                      <a:lnTo>
                        <a:pt x="588338" y="644479"/>
                      </a:lnTo>
                      <a:cubicBezTo>
                        <a:pt x="588338" y="663850"/>
                        <a:pt x="576443" y="681232"/>
                        <a:pt x="558387" y="688248"/>
                      </a:cubicBezTo>
                      <a:lnTo>
                        <a:pt x="324119" y="779273"/>
                      </a:lnTo>
                      <a:cubicBezTo>
                        <a:pt x="304854" y="786759"/>
                        <a:pt x="283484" y="786759"/>
                        <a:pt x="264219" y="779273"/>
                      </a:cubicBezTo>
                      <a:lnTo>
                        <a:pt x="29950" y="688248"/>
                      </a:lnTo>
                      <a:cubicBezTo>
                        <a:pt x="11895" y="681232"/>
                        <a:pt x="0" y="663850"/>
                        <a:pt x="0" y="644479"/>
                      </a:cubicBezTo>
                      <a:lnTo>
                        <a:pt x="0" y="32132"/>
                      </a:lnTo>
                      <a:cubicBezTo>
                        <a:pt x="0" y="14386"/>
                        <a:pt x="14386" y="0"/>
                        <a:pt x="32132" y="0"/>
                      </a:cubicBezTo>
                      <a:lnTo>
                        <a:pt x="556206" y="0"/>
                      </a:lnTo>
                      <a:cubicBezTo>
                        <a:pt x="564728" y="0"/>
                        <a:pt x="572901" y="3385"/>
                        <a:pt x="578926" y="9411"/>
                      </a:cubicBezTo>
                      <a:cubicBezTo>
                        <a:pt x="584952" y="15437"/>
                        <a:pt x="588338" y="23610"/>
                        <a:pt x="588338" y="32132"/>
                      </a:cubicBezTo>
                      <a:close/>
                    </a:path>
                  </a:pathLst>
                </a:custGeom>
                <a:solidFill>
                  <a:srgbClr val="235A5B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" name="TextBox 8">
                  <a:extLst>
                    <a:ext uri="{FF2B5EF4-FFF2-40B4-BE49-F238E27FC236}">
                      <a16:creationId xmlns:a16="http://schemas.microsoft.com/office/drawing/2014/main" id="{A72566ED-BA28-57F7-EEF0-2929D0D4877A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588338" cy="714711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sp>
            <p:nvSpPr>
              <p:cNvPr id="58" name="Freeform 21">
                <a:extLst>
                  <a:ext uri="{FF2B5EF4-FFF2-40B4-BE49-F238E27FC236}">
                    <a16:creationId xmlns:a16="http://schemas.microsoft.com/office/drawing/2014/main" id="{749230EC-5359-58BF-FB02-576C1BF91575}"/>
                  </a:ext>
                </a:extLst>
              </p:cNvPr>
              <p:cNvSpPr/>
              <p:nvPr/>
            </p:nvSpPr>
            <p:spPr>
              <a:xfrm>
                <a:off x="1373822" y="2078567"/>
                <a:ext cx="1475217" cy="1475217"/>
              </a:xfrm>
              <a:custGeom>
                <a:avLst/>
                <a:gdLst/>
                <a:ahLst/>
                <a:cxnLst/>
                <a:rect l="l" t="t" r="r" b="b"/>
                <a:pathLst>
                  <a:path w="1812051" h="1812051">
                    <a:moveTo>
                      <a:pt x="0" y="0"/>
                    </a:moveTo>
                    <a:lnTo>
                      <a:pt x="1812051" y="0"/>
                    </a:lnTo>
                    <a:lnTo>
                      <a:pt x="1812051" y="1812051"/>
                    </a:lnTo>
                    <a:lnTo>
                      <a:pt x="0" y="18120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0000"/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9" name="Group 26">
                <a:extLst>
                  <a:ext uri="{FF2B5EF4-FFF2-40B4-BE49-F238E27FC236}">
                    <a16:creationId xmlns:a16="http://schemas.microsoft.com/office/drawing/2014/main" id="{23F8DF66-2335-4510-DA00-00F4447FF38D}"/>
                  </a:ext>
                </a:extLst>
              </p:cNvPr>
              <p:cNvGrpSpPr/>
              <p:nvPr/>
            </p:nvGrpSpPr>
            <p:grpSpPr>
              <a:xfrm>
                <a:off x="1085188" y="5986680"/>
                <a:ext cx="1898497" cy="530960"/>
                <a:chOff x="0" y="-38100"/>
                <a:chExt cx="1589350" cy="444500"/>
              </a:xfrm>
            </p:grpSpPr>
            <p:sp>
              <p:nvSpPr>
                <p:cNvPr id="130" name="Freeform 27">
                  <a:extLst>
                    <a:ext uri="{FF2B5EF4-FFF2-40B4-BE49-F238E27FC236}">
                      <a16:creationId xmlns:a16="http://schemas.microsoft.com/office/drawing/2014/main" id="{3FBBDF14-848D-11ED-7B75-9A5FB879EB0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89350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350" h="406400">
                      <a:moveTo>
                        <a:pt x="1386150" y="0"/>
                      </a:moveTo>
                      <a:lnTo>
                        <a:pt x="203200" y="0"/>
                      </a:lnTo>
                      <a:lnTo>
                        <a:pt x="0" y="203200"/>
                      </a:lnTo>
                      <a:lnTo>
                        <a:pt x="203200" y="406400"/>
                      </a:lnTo>
                      <a:lnTo>
                        <a:pt x="1386150" y="406400"/>
                      </a:lnTo>
                      <a:lnTo>
                        <a:pt x="1589350" y="203200"/>
                      </a:lnTo>
                      <a:lnTo>
                        <a:pt x="138615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1" name="TextBox 28">
                  <a:extLst>
                    <a:ext uri="{FF2B5EF4-FFF2-40B4-BE49-F238E27FC236}">
                      <a16:creationId xmlns:a16="http://schemas.microsoft.com/office/drawing/2014/main" id="{3BF0E89B-4019-2609-B827-D22BD6890090}"/>
                    </a:ext>
                  </a:extLst>
                </p:cNvPr>
                <p:cNvSpPr txBox="1"/>
                <p:nvPr/>
              </p:nvSpPr>
              <p:spPr>
                <a:xfrm>
                  <a:off x="152400" y="-38100"/>
                  <a:ext cx="1284550" cy="444500"/>
                </a:xfrm>
                <a:prstGeom prst="rect">
                  <a:avLst/>
                </a:prstGeom>
              </p:spPr>
              <p:txBody>
                <a:bodyPr lIns="30445" tIns="30445" rIns="30445" bIns="30445" rtlCol="0" anchor="ctr"/>
                <a:lstStyle/>
                <a:p>
                  <a:pPr algn="ctr">
                    <a:lnSpc>
                      <a:spcPts val="1845"/>
                    </a:lnSpc>
                  </a:pPr>
                  <a:endParaRPr sz="1200"/>
                </a:p>
              </p:txBody>
            </p:sp>
          </p:grpSp>
          <p:grpSp>
            <p:nvGrpSpPr>
              <p:cNvPr id="60" name="Group 29">
                <a:extLst>
                  <a:ext uri="{FF2B5EF4-FFF2-40B4-BE49-F238E27FC236}">
                    <a16:creationId xmlns:a16="http://schemas.microsoft.com/office/drawing/2014/main" id="{572F158C-F3E7-A57C-5D76-44F2C403A75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373823" y="2078567"/>
                <a:ext cx="1321227" cy="1321227"/>
                <a:chOff x="0" y="0"/>
                <a:chExt cx="495300" cy="495300"/>
              </a:xfrm>
            </p:grpSpPr>
            <p:sp>
              <p:nvSpPr>
                <p:cNvPr id="128" name="Freeform 30">
                  <a:extLst>
                    <a:ext uri="{FF2B5EF4-FFF2-40B4-BE49-F238E27FC236}">
                      <a16:creationId xmlns:a16="http://schemas.microsoft.com/office/drawing/2014/main" id="{03D62C02-9793-80A3-9333-0CDD7AD84A6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235A5B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Freeform 31">
                  <a:extLst>
                    <a:ext uri="{FF2B5EF4-FFF2-40B4-BE49-F238E27FC236}">
                      <a16:creationId xmlns:a16="http://schemas.microsoft.com/office/drawing/2014/main" id="{A72116F8-B75D-3302-F12A-845595745781}"/>
                    </a:ext>
                  </a:extLst>
                </p:cNvPr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" name="TextBox 78">
                <a:extLst>
                  <a:ext uri="{FF2B5EF4-FFF2-40B4-BE49-F238E27FC236}">
                    <a16:creationId xmlns:a16="http://schemas.microsoft.com/office/drawing/2014/main" id="{7D83EA79-9D21-7827-FE19-06D150F6A4B0}"/>
                  </a:ext>
                </a:extLst>
              </p:cNvPr>
              <p:cNvSpPr txBox="1"/>
              <p:nvPr/>
            </p:nvSpPr>
            <p:spPr>
              <a:xfrm>
                <a:off x="1084456" y="3515011"/>
                <a:ext cx="1899961" cy="25648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1" algn="ctr">
                  <a:lnSpc>
                    <a:spcPts val="1960"/>
                  </a:lnSpc>
                  <a:spcBef>
                    <a:spcPct val="0"/>
                  </a:spcBef>
                </a:pPr>
                <a:r>
                  <a:rPr lang="en-US" sz="1400" b="1" spc="45" dirty="0">
                    <a:solidFill>
                      <a:srgbClr val="FFFFFF"/>
                    </a:solidFill>
                    <a:latin typeface="DM Sans Bold"/>
                    <a:ea typeface="DM Sans Bold"/>
                    <a:cs typeface="DM Sans Bold"/>
                    <a:sym typeface="DM Sans Bold"/>
                  </a:rPr>
                  <a:t>QM methods</a:t>
                </a:r>
              </a:p>
            </p:txBody>
          </p:sp>
          <p:sp>
            <p:nvSpPr>
              <p:cNvPr id="62" name="TextBox 79">
                <a:extLst>
                  <a:ext uri="{FF2B5EF4-FFF2-40B4-BE49-F238E27FC236}">
                    <a16:creationId xmlns:a16="http://schemas.microsoft.com/office/drawing/2014/main" id="{5CC814C9-38AC-EFAE-2E27-2215F9BE2083}"/>
                  </a:ext>
                </a:extLst>
              </p:cNvPr>
              <p:cNvSpPr txBox="1"/>
              <p:nvPr/>
            </p:nvSpPr>
            <p:spPr>
              <a:xfrm>
                <a:off x="965200" y="3886200"/>
                <a:ext cx="2099329" cy="17152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Molecules or solids as quantum objects described by quantum mechanics</a:t>
                </a:r>
              </a:p>
              <a:p>
                <a:pPr marL="171450" indent="-17145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Used to calculate electronic structure, bonding, and spectroscopic properties</a:t>
                </a:r>
              </a:p>
              <a:p>
                <a:pPr marL="171450" indent="-171450" algn="just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Examples: Density Functional Theory (DFT), wavefunction-based methods (HF, MP2), semiempirical approaches (PM7, </a:t>
                </a:r>
                <a:r>
                  <a:rPr lang="en-US" sz="1000" dirty="0" err="1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xTB</a:t>
                </a:r>
                <a:r>
                  <a:rPr lang="en-US" sz="1000" dirty="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)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20752E1D-7F56-1C40-B885-574BC59F84B2}"/>
                      </a:ext>
                    </a:extLst>
                  </p:cNvPr>
                  <p:cNvSpPr txBox="1"/>
                  <p:nvPr/>
                </p:nvSpPr>
                <p:spPr>
                  <a:xfrm>
                    <a:off x="1668836" y="2272305"/>
                    <a:ext cx="614944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6000" b="0" i="0" smtClean="0">
                              <a:latin typeface="Cambria Math" panose="02040503050406030204" pitchFamily="18" charset="0"/>
                            </a:rPr>
                            <m:t>Ψ</m:t>
                          </m:r>
                        </m:oMath>
                      </m:oMathPara>
                    </a14:m>
                    <a:endParaRPr lang="en-US" sz="6000" dirty="0"/>
                  </a:p>
                </p:txBody>
              </p:sp>
            </mc:Choice>
            <mc:Fallback xmlns="">
              <p:sp>
                <p:nvSpPr>
                  <p:cNvPr id="53" name="TextBox 5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68836" y="2272305"/>
                    <a:ext cx="614944" cy="101566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r="-89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F35EB01C-D626-0F45-AC63-8C14DFCC9CD9}"/>
              </a:ext>
            </a:extLst>
          </p:cNvPr>
          <p:cNvSpPr txBox="1"/>
          <p:nvPr/>
        </p:nvSpPr>
        <p:spPr>
          <a:xfrm>
            <a:off x="1249714" y="5000718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ACCURATE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6DF3D04-1A93-F57F-D970-45A61EE1DA26}"/>
              </a:ext>
            </a:extLst>
          </p:cNvPr>
          <p:cNvSpPr txBox="1"/>
          <p:nvPr/>
        </p:nvSpPr>
        <p:spPr>
          <a:xfrm>
            <a:off x="4416864" y="4984807"/>
            <a:ext cx="579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FAST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31A82AE-EC78-E210-FF8C-ABC4CC1BE815}"/>
              </a:ext>
            </a:extLst>
          </p:cNvPr>
          <p:cNvSpPr txBox="1"/>
          <p:nvPr/>
        </p:nvSpPr>
        <p:spPr>
          <a:xfrm>
            <a:off x="7162637" y="5000718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DYNAMIC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93AFBA7-43D8-87DD-BF87-14CB4C14255B}"/>
              </a:ext>
            </a:extLst>
          </p:cNvPr>
          <p:cNvSpPr txBox="1"/>
          <p:nvPr/>
        </p:nvSpPr>
        <p:spPr>
          <a:xfrm>
            <a:off x="10044432" y="5000718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EFFICIENT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21BDF6-E66F-BED8-E65D-239C09B3B1F7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0C5563-C4CF-7028-14B8-19FBB610C8C8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AE78C187-8446-D9EA-DFC6-5A5D71E8CB34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B4492B53-69B2-C7B2-D7BA-CEBBD8EFC931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F5C7FD9-53A1-992B-B8F7-2D8C7481F425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46" name="Picture 145" descr="A blue and grey logo&#10;&#10;AI-generated content may be incorrect.">
            <a:extLst>
              <a:ext uri="{FF2B5EF4-FFF2-40B4-BE49-F238E27FC236}">
                <a16:creationId xmlns:a16="http://schemas.microsoft.com/office/drawing/2014/main" id="{7021BD9D-8AD6-61DF-08E5-3317887C74F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2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  <p:bldP spid="142" grpId="0"/>
      <p:bldP spid="143" grpId="0"/>
      <p:bldP spid="1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96D544CF-86C1-29AE-0446-9B65B3FAA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>
            <a:extLst>
              <a:ext uri="{FF2B5EF4-FFF2-40B4-BE49-F238E27FC236}">
                <a16:creationId xmlns:a16="http://schemas.microsoft.com/office/drawing/2014/main" id="{6F3ACBEA-2A9B-79C3-901F-3D147F4BCB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00" y="253675"/>
            <a:ext cx="1074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228600" lvl="0">
              <a:spcBef>
                <a:spcPts val="500"/>
              </a:spcBef>
              <a:buClr>
                <a:schemeClr val="dk2"/>
              </a:buClr>
            </a:pPr>
            <a:r>
              <a:rPr lang="en-US" dirty="0"/>
              <a:t>What systems can be studied with atomistic calculations?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58487DBB-F734-CED8-89EF-8F5390260754}"/>
              </a:ext>
            </a:extLst>
          </p:cNvPr>
          <p:cNvGrpSpPr/>
          <p:nvPr/>
        </p:nvGrpSpPr>
        <p:grpSpPr>
          <a:xfrm>
            <a:off x="195812" y="981070"/>
            <a:ext cx="3782494" cy="4830402"/>
            <a:chOff x="94212" y="1006470"/>
            <a:chExt cx="3782494" cy="4830402"/>
          </a:xfrm>
        </p:grpSpPr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FC6254DD-67C9-B86C-6F16-30925AC79154}"/>
                </a:ext>
              </a:extLst>
            </p:cNvPr>
            <p:cNvSpPr/>
            <p:nvPr/>
          </p:nvSpPr>
          <p:spPr>
            <a:xfrm>
              <a:off x="94212" y="1006470"/>
              <a:ext cx="3782494" cy="483040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16B900B6-A74B-151A-B68F-1278D7665718}"/>
                </a:ext>
              </a:extLst>
            </p:cNvPr>
            <p:cNvGrpSpPr/>
            <p:nvPr/>
          </p:nvGrpSpPr>
          <p:grpSpPr>
            <a:xfrm>
              <a:off x="192625" y="1013787"/>
              <a:ext cx="3603087" cy="4674906"/>
              <a:chOff x="192625" y="1013787"/>
              <a:chExt cx="3603087" cy="4674906"/>
            </a:xfrm>
          </p:grpSpPr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E2639AD-4552-0D8A-7E7F-1259320959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2625" y="1321564"/>
                <a:ext cx="360308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2166967B-FE0D-0A38-C109-67C2BD48C872}"/>
                  </a:ext>
                </a:extLst>
              </p:cNvPr>
              <p:cNvGrpSpPr/>
              <p:nvPr/>
            </p:nvGrpSpPr>
            <p:grpSpPr>
              <a:xfrm>
                <a:off x="430923" y="1013787"/>
                <a:ext cx="2846356" cy="4674906"/>
                <a:chOff x="204291" y="1013787"/>
                <a:chExt cx="3430105" cy="5633666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DF89E606-F90E-AC4E-B370-8402628560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787" t="17818" r="7069" b="18424"/>
                <a:stretch/>
              </p:blipFill>
              <p:spPr>
                <a:xfrm>
                  <a:off x="204291" y="1504129"/>
                  <a:ext cx="1781515" cy="897584"/>
                </a:xfrm>
                <a:prstGeom prst="rect">
                  <a:avLst/>
                </a:prstGeom>
              </p:spPr>
            </p:pic>
            <p:pic>
              <p:nvPicPr>
                <p:cNvPr id="132" name="Picture 131">
                  <a:extLst>
                    <a:ext uri="{FF2B5EF4-FFF2-40B4-BE49-F238E27FC236}">
                      <a16:creationId xmlns:a16="http://schemas.microsoft.com/office/drawing/2014/main" id="{6D4B6B97-8E52-1231-A97C-5AF8BD6059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543" y="5450881"/>
                  <a:ext cx="2960011" cy="703257"/>
                </a:xfrm>
                <a:prstGeom prst="rect">
                  <a:avLst/>
                </a:prstGeom>
              </p:spPr>
            </p:pic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9909A731-83B5-C7E9-6F41-B8AE58C8C354}"/>
                    </a:ext>
                  </a:extLst>
                </p:cNvPr>
                <p:cNvSpPr txBox="1"/>
                <p:nvPr/>
              </p:nvSpPr>
              <p:spPr>
                <a:xfrm>
                  <a:off x="1052256" y="1013787"/>
                  <a:ext cx="1992028" cy="370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Titillium Web" panose="00000500000000000000" pitchFamily="2" charset="0"/>
                    </a:rPr>
                    <a:t>Molecular systems</a:t>
                  </a:r>
                </a:p>
              </p:txBody>
            </p:sp>
            <p:pic>
              <p:nvPicPr>
                <p:cNvPr id="145" name="Picture 144">
                  <a:extLst>
                    <a:ext uri="{FF2B5EF4-FFF2-40B4-BE49-F238E27FC236}">
                      <a16:creationId xmlns:a16="http://schemas.microsoft.com/office/drawing/2014/main" id="{41C28550-2615-F488-9849-DD70D0B7F1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82171" y="1584268"/>
                  <a:ext cx="1252225" cy="749174"/>
                </a:xfrm>
                <a:prstGeom prst="rect">
                  <a:avLst/>
                </a:prstGeom>
              </p:spPr>
            </p:pic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A798300D-22B2-3F99-BC0C-C9B2CD381695}"/>
                    </a:ext>
                  </a:extLst>
                </p:cNvPr>
                <p:cNvSpPr txBox="1"/>
                <p:nvPr/>
              </p:nvSpPr>
              <p:spPr>
                <a:xfrm>
                  <a:off x="721388" y="2401713"/>
                  <a:ext cx="846496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ibuprofen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7B3C79A9-C2FA-31C1-F6E7-5742CA129DED}"/>
                    </a:ext>
                  </a:extLst>
                </p:cNvPr>
                <p:cNvSpPr txBox="1"/>
                <p:nvPr/>
              </p:nvSpPr>
              <p:spPr>
                <a:xfrm>
                  <a:off x="2579743" y="2373626"/>
                  <a:ext cx="973993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TiO</a:t>
                  </a:r>
                  <a:r>
                    <a:rPr lang="en-US" sz="1000" baseline="-25000" dirty="0">
                      <a:latin typeface="Titillium Web" panose="00000500000000000000" pitchFamily="2" charset="0"/>
                    </a:rPr>
                    <a:t>2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 cluster</a:t>
                  </a:r>
                </a:p>
              </p:txBody>
            </p:sp>
            <p:pic>
              <p:nvPicPr>
                <p:cNvPr id="148" name="Picture 147">
                  <a:extLst>
                    <a:ext uri="{FF2B5EF4-FFF2-40B4-BE49-F238E27FC236}">
                      <a16:creationId xmlns:a16="http://schemas.microsoft.com/office/drawing/2014/main" id="{E784AD02-8DAF-E5A2-7203-94C1C6FCA8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855" t="5664" r="30037" b="8711"/>
                <a:stretch/>
              </p:blipFill>
              <p:spPr>
                <a:xfrm>
                  <a:off x="721388" y="2806789"/>
                  <a:ext cx="2085017" cy="2507508"/>
                </a:xfrm>
                <a:prstGeom prst="rect">
                  <a:avLst/>
                </a:prstGeom>
              </p:spPr>
            </p:pic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05A11FA3-6BFC-E2BD-5466-1876F55903A3}"/>
                    </a:ext>
                  </a:extLst>
                </p:cNvPr>
                <p:cNvSpPr txBox="1"/>
                <p:nvPr/>
              </p:nvSpPr>
              <p:spPr>
                <a:xfrm>
                  <a:off x="2382171" y="3952637"/>
                  <a:ext cx="1072511" cy="4821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Spike protein</a:t>
                  </a:r>
                </a:p>
                <a:p>
                  <a:pPr algn="ctr"/>
                  <a:r>
                    <a:rPr lang="en-US" sz="1000" dirty="0">
                      <a:latin typeface="Titillium Web" panose="00000500000000000000" pitchFamily="2" charset="0"/>
                    </a:rPr>
                    <a:t>6VSB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A858DD29-B219-571B-80DD-66C6C16C348F}"/>
                    </a:ext>
                  </a:extLst>
                </p:cNvPr>
                <p:cNvSpPr txBox="1"/>
                <p:nvPr/>
              </p:nvSpPr>
              <p:spPr>
                <a:xfrm>
                  <a:off x="1049408" y="6165286"/>
                  <a:ext cx="1219325" cy="4821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PDMS polymer</a:t>
                  </a:r>
                </a:p>
                <a:p>
                  <a:r>
                    <a:rPr lang="en-US" sz="1000" dirty="0">
                      <a:latin typeface="Titillium Web" panose="00000500000000000000" pitchFamily="2" charset="0"/>
                    </a:rPr>
                    <a:t>(10 monomers)</a:t>
                  </a:r>
                </a:p>
              </p:txBody>
            </p:sp>
          </p:grp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3C216366-0282-E9BB-1302-144B36DB1668}"/>
              </a:ext>
            </a:extLst>
          </p:cNvPr>
          <p:cNvGrpSpPr/>
          <p:nvPr/>
        </p:nvGrpSpPr>
        <p:grpSpPr>
          <a:xfrm>
            <a:off x="4186787" y="981070"/>
            <a:ext cx="3782494" cy="4830402"/>
            <a:chOff x="4085187" y="1006470"/>
            <a:chExt cx="3782494" cy="4830402"/>
          </a:xfrm>
        </p:grpSpPr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5997ADDE-3B26-EE0B-656B-29A205A667A8}"/>
                </a:ext>
              </a:extLst>
            </p:cNvPr>
            <p:cNvSpPr/>
            <p:nvPr/>
          </p:nvSpPr>
          <p:spPr>
            <a:xfrm>
              <a:off x="4085187" y="1006470"/>
              <a:ext cx="3782494" cy="483040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1715FC08-F378-4449-0236-E7529197939B}"/>
                </a:ext>
              </a:extLst>
            </p:cNvPr>
            <p:cNvGrpSpPr/>
            <p:nvPr/>
          </p:nvGrpSpPr>
          <p:grpSpPr>
            <a:xfrm>
              <a:off x="4219445" y="1013787"/>
              <a:ext cx="3534771" cy="4734382"/>
              <a:chOff x="4192149" y="1013787"/>
              <a:chExt cx="3534771" cy="4734382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0376E4A6-9129-9125-2472-6C5D2E048D7C}"/>
                  </a:ext>
                </a:extLst>
              </p:cNvPr>
              <p:cNvGrpSpPr/>
              <p:nvPr/>
            </p:nvGrpSpPr>
            <p:grpSpPr>
              <a:xfrm>
                <a:off x="4448776" y="1013787"/>
                <a:ext cx="2772448" cy="4734382"/>
                <a:chOff x="4316178" y="1013787"/>
                <a:chExt cx="3341040" cy="5705340"/>
              </a:xfrm>
            </p:grpSpPr>
            <p:pic>
              <p:nvPicPr>
                <p:cNvPr id="152" name="Picture 151">
                  <a:extLst>
                    <a:ext uri="{FF2B5EF4-FFF2-40B4-BE49-F238E27FC236}">
                      <a16:creationId xmlns:a16="http://schemas.microsoft.com/office/drawing/2014/main" id="{76FF0EB0-51C0-03C3-5737-DB56A28034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213" t="22352" r="32106" b="22437"/>
                <a:stretch/>
              </p:blipFill>
              <p:spPr>
                <a:xfrm>
                  <a:off x="4316178" y="1547772"/>
                  <a:ext cx="1041262" cy="998828"/>
                </a:xfrm>
                <a:prstGeom prst="rect">
                  <a:avLst/>
                </a:prstGeom>
              </p:spPr>
            </p:pic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7FDC4DE5-9E14-62E2-5EE2-7EF1524A0F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0444"/>
                <a:stretch/>
              </p:blipFill>
              <p:spPr>
                <a:xfrm>
                  <a:off x="5833555" y="1579959"/>
                  <a:ext cx="1823663" cy="908334"/>
                </a:xfrm>
                <a:prstGeom prst="rect">
                  <a:avLst/>
                </a:prstGeom>
              </p:spPr>
            </p:pic>
            <p:pic>
              <p:nvPicPr>
                <p:cNvPr id="154" name="Picture 153">
                  <a:extLst>
                    <a:ext uri="{FF2B5EF4-FFF2-40B4-BE49-F238E27FC236}">
                      <a16:creationId xmlns:a16="http://schemas.microsoft.com/office/drawing/2014/main" id="{24C74ACC-757B-B577-8800-B73D81036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750" t="60127" r="40101"/>
                <a:stretch/>
              </p:blipFill>
              <p:spPr>
                <a:xfrm>
                  <a:off x="4632292" y="5078786"/>
                  <a:ext cx="1299918" cy="1253005"/>
                </a:xfrm>
                <a:prstGeom prst="rect">
                  <a:avLst/>
                </a:prstGeom>
              </p:spPr>
            </p:pic>
            <p:pic>
              <p:nvPicPr>
                <p:cNvPr id="155" name="Picture 154">
                  <a:extLst>
                    <a:ext uri="{FF2B5EF4-FFF2-40B4-BE49-F238E27FC236}">
                      <a16:creationId xmlns:a16="http://schemas.microsoft.com/office/drawing/2014/main" id="{FD268535-9A86-4027-5216-D741C09A29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63687" y="2947455"/>
                  <a:ext cx="2823916" cy="1643844"/>
                </a:xfrm>
                <a:prstGeom prst="rect">
                  <a:avLst/>
                </a:prstGeom>
              </p:spPr>
            </p:pic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586B8C99-755B-183B-3FF4-D302A57DB98E}"/>
                    </a:ext>
                  </a:extLst>
                </p:cNvPr>
                <p:cNvSpPr txBox="1"/>
                <p:nvPr/>
              </p:nvSpPr>
              <p:spPr>
                <a:xfrm>
                  <a:off x="5246663" y="1013787"/>
                  <a:ext cx="1818170" cy="370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Titillium Web" panose="00000500000000000000" pitchFamily="2" charset="0"/>
                    </a:rPr>
                    <a:t>Periodic systems</a:t>
                  </a:r>
                </a:p>
              </p:txBody>
            </p:sp>
            <p:pic>
              <p:nvPicPr>
                <p:cNvPr id="157" name="Picture 156">
                  <a:extLst>
                    <a:ext uri="{FF2B5EF4-FFF2-40B4-BE49-F238E27FC236}">
                      <a16:creationId xmlns:a16="http://schemas.microsoft.com/office/drawing/2014/main" id="{57AE8A7C-CBA5-62C4-7422-8E574890C4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747" t="14030" r="32181" b="14907"/>
                <a:stretch/>
              </p:blipFill>
              <p:spPr>
                <a:xfrm>
                  <a:off x="6239499" y="5086045"/>
                  <a:ext cx="1194345" cy="1262985"/>
                </a:xfrm>
                <a:prstGeom prst="rect">
                  <a:avLst/>
                </a:prstGeom>
              </p:spPr>
            </p:pic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C8EF7901-D24C-92F7-F096-905DDE7E3591}"/>
                    </a:ext>
                  </a:extLst>
                </p:cNvPr>
                <p:cNvSpPr txBox="1"/>
                <p:nvPr/>
              </p:nvSpPr>
              <p:spPr>
                <a:xfrm>
                  <a:off x="4465107" y="2562223"/>
                  <a:ext cx="784680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C60 (0D)</a:t>
                  </a: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9AE22B41-BFBE-EAE2-551F-2EE0257EF53B}"/>
                    </a:ext>
                  </a:extLst>
                </p:cNvPr>
                <p:cNvSpPr txBox="1"/>
                <p:nvPr/>
              </p:nvSpPr>
              <p:spPr>
                <a:xfrm>
                  <a:off x="6239499" y="2560569"/>
                  <a:ext cx="1120806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(6,0) CNT (1D)</a:t>
                  </a:r>
                </a:p>
              </p:txBody>
            </p: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BECAD544-B290-0283-5742-93FCA4BE2DD0}"/>
                    </a:ext>
                  </a:extLst>
                </p:cNvPr>
                <p:cNvSpPr txBox="1"/>
                <p:nvPr/>
              </p:nvSpPr>
              <p:spPr>
                <a:xfrm>
                  <a:off x="5460920" y="4660548"/>
                  <a:ext cx="1153645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Graphene (2D)</a:t>
                  </a: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1D8B19A3-61C9-9E8F-7A78-A589D77DDB14}"/>
                    </a:ext>
                  </a:extLst>
                </p:cNvPr>
                <p:cNvSpPr txBox="1"/>
                <p:nvPr/>
              </p:nvSpPr>
              <p:spPr>
                <a:xfrm>
                  <a:off x="4809204" y="6422409"/>
                  <a:ext cx="1068648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ZnFe</a:t>
                  </a:r>
                  <a:r>
                    <a:rPr lang="en-US" sz="1000" baseline="-25000" dirty="0">
                      <a:latin typeface="Titillium Web" panose="00000500000000000000" pitchFamily="2" charset="0"/>
                    </a:rPr>
                    <a:t>2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O</a:t>
                  </a:r>
                  <a:r>
                    <a:rPr lang="en-US" sz="1000" baseline="-25000" dirty="0">
                      <a:latin typeface="Titillium Web" panose="00000500000000000000" pitchFamily="2" charset="0"/>
                    </a:rPr>
                    <a:t>4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 (3D)</a:t>
                  </a:r>
                  <a:endParaRPr lang="en-US" sz="1000" baseline="-25000" dirty="0">
                    <a:latin typeface="Titillium Web" panose="00000500000000000000" pitchFamily="2" charset="0"/>
                  </a:endParaRP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FCF410C6-DE96-2BFB-DFF0-4DECECAE5932}"/>
                    </a:ext>
                  </a:extLst>
                </p:cNvPr>
                <p:cNvSpPr txBox="1"/>
                <p:nvPr/>
              </p:nvSpPr>
              <p:spPr>
                <a:xfrm>
                  <a:off x="6305114" y="6422407"/>
                  <a:ext cx="1172963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TiO</a:t>
                  </a:r>
                  <a:r>
                    <a:rPr lang="en-US" sz="1000" baseline="-25000" dirty="0">
                      <a:latin typeface="Titillium Web" panose="00000500000000000000" pitchFamily="2" charset="0"/>
                    </a:rPr>
                    <a:t>2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 rutile (3D)</a:t>
                  </a:r>
                  <a:endParaRPr lang="en-US" sz="1000" baseline="-25000" dirty="0">
                    <a:latin typeface="Titillium Web" panose="00000500000000000000" pitchFamily="2" charset="0"/>
                  </a:endParaRPr>
                </a:p>
              </p:txBody>
            </p:sp>
          </p:grp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4E2BDCE6-0DF6-4CBD-8B92-7E1FA38DD027}"/>
                  </a:ext>
                </a:extLst>
              </p:cNvPr>
              <p:cNvCxnSpPr/>
              <p:nvPr/>
            </p:nvCxnSpPr>
            <p:spPr>
              <a:xfrm>
                <a:off x="4192149" y="1323836"/>
                <a:ext cx="3534771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081CEE3C-DBF7-779B-F4F1-AFA70BC12CF2}"/>
              </a:ext>
            </a:extLst>
          </p:cNvPr>
          <p:cNvGrpSpPr/>
          <p:nvPr/>
        </p:nvGrpSpPr>
        <p:grpSpPr>
          <a:xfrm>
            <a:off x="8187287" y="981070"/>
            <a:ext cx="3782494" cy="4830402"/>
            <a:chOff x="8085687" y="1006470"/>
            <a:chExt cx="3782494" cy="4830402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96EE0023-3A42-AEF9-A263-FBE2CD607059}"/>
                </a:ext>
              </a:extLst>
            </p:cNvPr>
            <p:cNvSpPr/>
            <p:nvPr/>
          </p:nvSpPr>
          <p:spPr>
            <a:xfrm>
              <a:off x="8085687" y="1006470"/>
              <a:ext cx="3782494" cy="483040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F718C905-BED7-1D39-0713-608B75FB2DFE}"/>
                </a:ext>
              </a:extLst>
            </p:cNvPr>
            <p:cNvGrpSpPr/>
            <p:nvPr/>
          </p:nvGrpSpPr>
          <p:grpSpPr>
            <a:xfrm>
              <a:off x="8197348" y="1013787"/>
              <a:ext cx="3566160" cy="4733253"/>
              <a:chOff x="8197348" y="1013787"/>
              <a:chExt cx="3566160" cy="4733253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B4E5E292-C56A-1476-DE0B-7DF617472E02}"/>
                  </a:ext>
                </a:extLst>
              </p:cNvPr>
              <p:cNvGrpSpPr/>
              <p:nvPr/>
            </p:nvGrpSpPr>
            <p:grpSpPr>
              <a:xfrm>
                <a:off x="8518157" y="1013787"/>
                <a:ext cx="2956825" cy="4733253"/>
                <a:chOff x="8275282" y="1015146"/>
                <a:chExt cx="3563230" cy="5703980"/>
              </a:xfrm>
            </p:grpSpPr>
            <p:pic>
              <p:nvPicPr>
                <p:cNvPr id="164" name="Picture 163">
                  <a:extLst>
                    <a:ext uri="{FF2B5EF4-FFF2-40B4-BE49-F238E27FC236}">
                      <a16:creationId xmlns:a16="http://schemas.microsoft.com/office/drawing/2014/main" id="{5B57D743-6756-C419-9F55-CF6EC5E606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8106" y="3011713"/>
                  <a:ext cx="1421623" cy="1492857"/>
                </a:xfrm>
                <a:prstGeom prst="rect">
                  <a:avLst/>
                </a:prstGeom>
              </p:spPr>
            </p:pic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2E3C3518-2498-97ED-34A0-4AB34BC97E91}"/>
                    </a:ext>
                  </a:extLst>
                </p:cNvPr>
                <p:cNvSpPr txBox="1"/>
                <p:nvPr/>
              </p:nvSpPr>
              <p:spPr>
                <a:xfrm>
                  <a:off x="9543545" y="1015146"/>
                  <a:ext cx="1354549" cy="370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Titillium Web" panose="00000500000000000000" pitchFamily="2" charset="0"/>
                    </a:rPr>
                    <a:t>Interactions</a:t>
                  </a:r>
                </a:p>
              </p:txBody>
            </p:sp>
            <p:pic>
              <p:nvPicPr>
                <p:cNvPr id="166" name="Picture 165">
                  <a:extLst>
                    <a:ext uri="{FF2B5EF4-FFF2-40B4-BE49-F238E27FC236}">
                      <a16:creationId xmlns:a16="http://schemas.microsoft.com/office/drawing/2014/main" id="{B0029600-49C0-7A54-D18D-34C4296EB6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29005" y="2969688"/>
                  <a:ext cx="1509507" cy="1513241"/>
                </a:xfrm>
                <a:prstGeom prst="rect">
                  <a:avLst/>
                </a:prstGeom>
              </p:spPr>
            </p:pic>
            <p:pic>
              <p:nvPicPr>
                <p:cNvPr id="167" name="Picture 166">
                  <a:extLst>
                    <a:ext uri="{FF2B5EF4-FFF2-40B4-BE49-F238E27FC236}">
                      <a16:creationId xmlns:a16="http://schemas.microsoft.com/office/drawing/2014/main" id="{9DEAFF1A-44D3-0ADA-C4AF-BC2CCE96F1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13335" y="1589537"/>
                  <a:ext cx="1458091" cy="935286"/>
                </a:xfrm>
                <a:prstGeom prst="rect">
                  <a:avLst/>
                </a:prstGeom>
              </p:spPr>
            </p:pic>
            <p:pic>
              <p:nvPicPr>
                <p:cNvPr id="168" name="Picture 167">
                  <a:extLst>
                    <a:ext uri="{FF2B5EF4-FFF2-40B4-BE49-F238E27FC236}">
                      <a16:creationId xmlns:a16="http://schemas.microsoft.com/office/drawing/2014/main" id="{30DBA1CD-3799-6234-025C-3E37168183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29005" y="1612563"/>
                  <a:ext cx="1309235" cy="843125"/>
                </a:xfrm>
                <a:prstGeom prst="rect">
                  <a:avLst/>
                </a:prstGeom>
              </p:spPr>
            </p:pic>
            <p:pic>
              <p:nvPicPr>
                <p:cNvPr id="169" name="Picture 168">
                  <a:extLst>
                    <a:ext uri="{FF2B5EF4-FFF2-40B4-BE49-F238E27FC236}">
                      <a16:creationId xmlns:a16="http://schemas.microsoft.com/office/drawing/2014/main" id="{97758A67-2D01-FE2B-55C9-C4EB5ED716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06013" y="4816525"/>
                  <a:ext cx="1602398" cy="1628063"/>
                </a:xfrm>
                <a:prstGeom prst="rect">
                  <a:avLst/>
                </a:prstGeom>
              </p:spPr>
            </p:pic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ADD0EB8D-5DA2-3212-DE29-D14BAD139A14}"/>
                    </a:ext>
                  </a:extLst>
                </p:cNvPr>
                <p:cNvSpPr txBox="1"/>
                <p:nvPr/>
              </p:nvSpPr>
              <p:spPr>
                <a:xfrm>
                  <a:off x="8682000" y="2568889"/>
                  <a:ext cx="1086035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PMMA + H</a:t>
                  </a:r>
                  <a:r>
                    <a:rPr lang="en-US" sz="1000" baseline="-25000" dirty="0">
                      <a:latin typeface="Titillium Web" panose="00000500000000000000" pitchFamily="2" charset="0"/>
                    </a:rPr>
                    <a:t>2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O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D9A434AA-4055-EF09-F49E-FA04E378F8D6}"/>
                    </a:ext>
                  </a:extLst>
                </p:cNvPr>
                <p:cNvSpPr txBox="1"/>
                <p:nvPr/>
              </p:nvSpPr>
              <p:spPr>
                <a:xfrm>
                  <a:off x="10627543" y="2569707"/>
                  <a:ext cx="993311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err="1">
                      <a:latin typeface="Titillium Web" panose="00000500000000000000" pitchFamily="2" charset="0"/>
                    </a:rPr>
                    <a:t>Ch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-based IL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6A717FB6-CD4F-6B59-483F-A970DC3EF6A3}"/>
                    </a:ext>
                  </a:extLst>
                </p:cNvPr>
                <p:cNvSpPr txBox="1"/>
                <p:nvPr/>
              </p:nvSpPr>
              <p:spPr>
                <a:xfrm>
                  <a:off x="8275282" y="4537437"/>
                  <a:ext cx="1961120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Adsorption on TiO</a:t>
                  </a:r>
                  <a:r>
                    <a:rPr lang="en-US" sz="1000" baseline="-25000" dirty="0">
                      <a:latin typeface="Titillium Web" panose="00000500000000000000" pitchFamily="2" charset="0"/>
                    </a:rPr>
                    <a:t>2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 surface</a:t>
                  </a: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6BD2B636-AE2F-9299-5232-2F5507A79683}"/>
                    </a:ext>
                  </a:extLst>
                </p:cNvPr>
                <p:cNvSpPr txBox="1"/>
                <p:nvPr/>
              </p:nvSpPr>
              <p:spPr>
                <a:xfrm>
                  <a:off x="10609909" y="4539868"/>
                  <a:ext cx="1024219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PIN in water</a:t>
                  </a:r>
                </a:p>
              </p:txBody>
            </p:sp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EA9617BA-CD83-8EBC-C7EF-478CA9323A22}"/>
                    </a:ext>
                  </a:extLst>
                </p:cNvPr>
                <p:cNvSpPr txBox="1"/>
                <p:nvPr/>
              </p:nvSpPr>
              <p:spPr>
                <a:xfrm>
                  <a:off x="9258265" y="6422408"/>
                  <a:ext cx="2009414" cy="2967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Titillium Web" panose="00000500000000000000" pitchFamily="2" charset="0"/>
                    </a:rPr>
                    <a:t>Plant extract in </a:t>
                  </a:r>
                  <a:r>
                    <a:rPr lang="en-US" sz="1000" dirty="0" err="1">
                      <a:latin typeface="Titillium Web" panose="00000500000000000000" pitchFamily="2" charset="0"/>
                    </a:rPr>
                    <a:t>Ch</a:t>
                  </a:r>
                  <a:r>
                    <a:rPr lang="en-US" sz="1000" dirty="0">
                      <a:latin typeface="Titillium Web" panose="00000500000000000000" pitchFamily="2" charset="0"/>
                    </a:rPr>
                    <a:t>-based IL</a:t>
                  </a:r>
                </a:p>
              </p:txBody>
            </p:sp>
          </p:grp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ECDD7F42-65AC-9DD3-7838-955EAC01B46C}"/>
                  </a:ext>
                </a:extLst>
              </p:cNvPr>
              <p:cNvCxnSpPr/>
              <p:nvPr/>
            </p:nvCxnSpPr>
            <p:spPr>
              <a:xfrm>
                <a:off x="8197348" y="1326109"/>
                <a:ext cx="356616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77F7E1E-0042-8B43-B9F9-85A8C2E50B8A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E6ED9E3-64E1-6359-0CBE-D3899B921E99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50878CC-A1E4-1A75-9936-578578EE35E0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91540-E016-AC20-E943-BC3D6BED695C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5A506E-42B1-EA30-AB86-66C94204344E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9" name="Picture 8" descr="A blue and grey logo&#10;&#10;AI-generated content may be incorrect.">
            <a:extLst>
              <a:ext uri="{FF2B5EF4-FFF2-40B4-BE49-F238E27FC236}">
                <a16:creationId xmlns:a16="http://schemas.microsoft.com/office/drawing/2014/main" id="{D5F2DF82-E9C1-8077-4FDB-39A11758C08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45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91C9FC-E2C6-E199-738D-8C5FFBE2B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53670"/>
            <a:ext cx="11510008" cy="492443"/>
          </a:xfrm>
        </p:spPr>
        <p:txBody>
          <a:bodyPr wrap="square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Basic workflow in applying atomistic calculations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Diagram 6" descr="Basic Timeline">
            <a:extLst>
              <a:ext uri="{FF2B5EF4-FFF2-40B4-BE49-F238E27FC236}">
                <a16:creationId xmlns:a16="http://schemas.microsoft.com/office/drawing/2014/main" id="{641F2BE0-236D-951C-3DAC-7374421619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731636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martArt"/>
                    <p202:designTag name="ARCH:1:VSVAR" val="Timeline"/>
                  </p202:designTagLst>
                </p202:designPr>
              </p:ext>
            </p:extLst>
          </p:nvPr>
        </p:nvGraphicFramePr>
        <p:xfrm>
          <a:off x="461600" y="1080000"/>
          <a:ext cx="11510008" cy="439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4" descr="D:\Pristupno\104647.png">
            <a:extLst>
              <a:ext uri="{FF2B5EF4-FFF2-40B4-BE49-F238E27FC236}">
                <a16:creationId xmlns:a16="http://schemas.microsoft.com/office/drawing/2014/main" id="{70495B8F-5A08-845A-C188-95324CDC1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01" y="985440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Pristupno\1_XZrU5omVCZPZXuYv2AZnog.jpeg">
            <a:extLst>
              <a:ext uri="{FF2B5EF4-FFF2-40B4-BE49-F238E27FC236}">
                <a16:creationId xmlns:a16="http://schemas.microsoft.com/office/drawing/2014/main" id="{71D204E1-98D7-C5FC-1004-167A33EBE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36" y="3572614"/>
            <a:ext cx="1682161" cy="1264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Pristupno\104647.png">
            <a:extLst>
              <a:ext uri="{FF2B5EF4-FFF2-40B4-BE49-F238E27FC236}">
                <a16:creationId xmlns:a16="http://schemas.microsoft.com/office/drawing/2014/main" id="{7127637D-4ABF-1F9C-20E1-A67993E32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44" y="979780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4829EE7-1D15-C61B-C3D5-C1E3F59E20CA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95A16F3-1894-1262-CD93-0427FAA4BAC5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86B1EB8-B39F-CE99-E445-C6FA9DDC8782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B8D1B3B-81AF-92B8-B373-B921E5DEB3C4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997695-9F92-8F83-ACE1-3ED2AD67FECF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3" name="Picture 12" descr="A blue and grey logo&#10;&#10;AI-generated content may be incorrect.">
            <a:extLst>
              <a:ext uri="{FF2B5EF4-FFF2-40B4-BE49-F238E27FC236}">
                <a16:creationId xmlns:a16="http://schemas.microsoft.com/office/drawing/2014/main" id="{7EE08597-01AB-F9CC-C493-DE99176652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9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203605-FEE3-E7D6-4AC3-E4D1E3956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of atomistic calculation with ORCA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BE822D-6404-8E15-AF7F-5F4439298CC5}"/>
              </a:ext>
            </a:extLst>
          </p:cNvPr>
          <p:cNvSpPr txBox="1"/>
          <p:nvPr/>
        </p:nvSpPr>
        <p:spPr>
          <a:xfrm>
            <a:off x="746938" y="1812596"/>
            <a:ext cx="2125902" cy="30777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sr-Latn-RS" dirty="0">
                <a:solidFill>
                  <a:schemeClr val="bg1"/>
                </a:solidFill>
              </a:rPr>
              <a:t>Input file</a:t>
            </a:r>
            <a:r>
              <a:rPr lang="en-US" dirty="0">
                <a:solidFill>
                  <a:schemeClr val="bg1"/>
                </a:solidFill>
              </a:rPr>
              <a:t> for ORCA code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5593F-8E00-7411-954C-077315CFD1A0}"/>
              </a:ext>
            </a:extLst>
          </p:cNvPr>
          <p:cNvSpPr/>
          <p:nvPr/>
        </p:nvSpPr>
        <p:spPr>
          <a:xfrm>
            <a:off x="353985" y="2339973"/>
            <a:ext cx="2911808" cy="17851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!Opt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Freq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RKS B3LYP def2-TZVP def2/J CPCM(Water) 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Normalprint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Printbasis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PrintMOs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PAL8</a:t>
            </a:r>
          </a:p>
          <a:p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* xyz 0 1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C          0.00000        0.00000        0.00000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-0.36330        1.02770        0.00000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-0.36330       -0.51380        0.89000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-0.36330       -0.51380       -0.89000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H          1.09000        0.00000        0.00000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*</a:t>
            </a:r>
          </a:p>
        </p:txBody>
      </p:sp>
      <p:pic>
        <p:nvPicPr>
          <p:cNvPr id="8" name="Picture 4" descr="D:\Pristupno\104647.png">
            <a:extLst>
              <a:ext uri="{FF2B5EF4-FFF2-40B4-BE49-F238E27FC236}">
                <a16:creationId xmlns:a16="http://schemas.microsoft.com/office/drawing/2014/main" id="{74395C85-5660-CFD8-59BB-34599C25F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58" y="4283122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91ECE13-C275-57B9-3CB1-9CCC441D6BE3}"/>
              </a:ext>
            </a:extLst>
          </p:cNvPr>
          <p:cNvCxnSpPr/>
          <p:nvPr/>
        </p:nvCxnSpPr>
        <p:spPr>
          <a:xfrm>
            <a:off x="3182957" y="3209136"/>
            <a:ext cx="8770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7861DD-2CAA-199A-05AE-BE38E21065D7}"/>
              </a:ext>
            </a:extLst>
          </p:cNvPr>
          <p:cNvCxnSpPr/>
          <p:nvPr/>
        </p:nvCxnSpPr>
        <p:spPr>
          <a:xfrm>
            <a:off x="7207724" y="3232525"/>
            <a:ext cx="76199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D:\Pristupno\1_XZrU5omVCZPZXuYv2AZnog.jpeg">
            <a:extLst>
              <a:ext uri="{FF2B5EF4-FFF2-40B4-BE49-F238E27FC236}">
                <a16:creationId xmlns:a16="http://schemas.microsoft.com/office/drawing/2014/main" id="{CD7B8D66-2B10-97A0-8935-745CBAEB1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012" y="1928263"/>
            <a:ext cx="2864531" cy="23548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77C776-5078-060C-550C-89780AEBCC50}"/>
              </a:ext>
            </a:extLst>
          </p:cNvPr>
          <p:cNvSpPr/>
          <p:nvPr/>
        </p:nvSpPr>
        <p:spPr>
          <a:xfrm>
            <a:off x="9470677" y="962422"/>
            <a:ext cx="1176812" cy="36409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Output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F1BCDE-4FEA-02B5-6F9C-38B2DB0C3B9D}"/>
              </a:ext>
            </a:extLst>
          </p:cNvPr>
          <p:cNvSpPr/>
          <p:nvPr/>
        </p:nvSpPr>
        <p:spPr>
          <a:xfrm>
            <a:off x="8141701" y="1459230"/>
            <a:ext cx="3834765" cy="39395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…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              ----------------------------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                 !        ITERATION     4   !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                   ----------------------------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Total Energy        :     -40.451208803483 Eh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Energy Change       :      -0.006264044762 Eh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MAX-DP              :       0.006770598536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RMS-DP              :       0.000717374642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Actual Damping      :       0.0000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Actual Level Shift  :       0.2500 Eh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Int. Num. El.       :    10.00000000 (UP=    5.00000000 DN=    5.00000000)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Exchange            :    -5.18223043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Correlation         :    -0.35048235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DIIS-Error          :       0.014865658102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DIIS coefficients: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  0.19185  -0.11953   0.92768</a:t>
            </a:r>
          </a:p>
          <a:p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==&gt;&gt; SHARK/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AuxDens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NDens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=1 Thresh =     2.500000e-11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TCut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    2.500000e-12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Lmax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=2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LmaxAux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=4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Making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Hermite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density - ok     0.001 sec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Making Aux-basis density - (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</a:rPr>
              <a:t>lmax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=2)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    -&gt; L=0 0:    0.000 sec done=      2310 (100.0%) skipped=         0 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…</a:t>
            </a:r>
          </a:p>
        </p:txBody>
      </p:sp>
      <p:pic>
        <p:nvPicPr>
          <p:cNvPr id="14" name="Picture 4" descr="D:\Pristupno\104647.png">
            <a:extLst>
              <a:ext uri="{FF2B5EF4-FFF2-40B4-BE49-F238E27FC236}">
                <a16:creationId xmlns:a16="http://schemas.microsoft.com/office/drawing/2014/main" id="{A89949B9-5539-0B82-7ADE-C848D3297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975" y="3251901"/>
            <a:ext cx="953491" cy="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2A0C4E-B3B5-6AD4-748B-491E07BB74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091" y="4312735"/>
            <a:ext cx="2460371" cy="148030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AF229B-CCCD-59FC-494D-797AB0BE7D53}"/>
              </a:ext>
            </a:extLst>
          </p:cNvPr>
          <p:cNvSpPr txBox="1"/>
          <p:nvPr/>
        </p:nvSpPr>
        <p:spPr>
          <a:xfrm>
            <a:off x="2759349" y="962422"/>
            <a:ext cx="5210374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Command prompt: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orca </a:t>
            </a:r>
            <a:r>
              <a:rPr lang="en-US" dirty="0" err="1">
                <a:solidFill>
                  <a:schemeClr val="bg1"/>
                </a:solidFill>
              </a:rPr>
              <a:t>my_calculation.inp</a:t>
            </a:r>
            <a:r>
              <a:rPr lang="en-US" dirty="0">
                <a:solidFill>
                  <a:schemeClr val="bg1"/>
                </a:solidFill>
              </a:rPr>
              <a:t> &gt; </a:t>
            </a:r>
            <a:r>
              <a:rPr lang="en-US" dirty="0" err="1">
                <a:solidFill>
                  <a:schemeClr val="bg1"/>
                </a:solidFill>
              </a:rPr>
              <a:t>my_calculation.out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5DBE72-FC10-D4F0-B2D0-75BABAD5C9AD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4D4C681-EE3D-FD94-CE05-DE73F51B97A7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C9145E2-FD46-AC0C-A20D-2FA31B98C222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76DDE40-20FC-B5B4-9389-EF614A4C7050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E18DD1-BDA2-64DD-1F07-AB1623F203D1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20" name="Picture 19" descr="A blue and grey logo&#10;&#10;AI-generated content may be incorrect.">
            <a:extLst>
              <a:ext uri="{FF2B5EF4-FFF2-40B4-BE49-F238E27FC236}">
                <a16:creationId xmlns:a16="http://schemas.microsoft.com/office/drawing/2014/main" id="{E973BF07-0A84-F9D6-C1C7-5890A0EB2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7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DB5B10-57F7-1389-A594-E2946841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Tools of the trade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6F407AF-5B66-67A8-6210-5F4163BC14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6548358"/>
              </p:ext>
            </p:extLst>
          </p:nvPr>
        </p:nvGraphicFramePr>
        <p:xfrm>
          <a:off x="341801" y="1785416"/>
          <a:ext cx="4740403" cy="3763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DF0B1ED-7902-693E-AD8F-A5E6BDC46B3F}"/>
              </a:ext>
            </a:extLst>
          </p:cNvPr>
          <p:cNvSpPr txBox="1"/>
          <p:nvPr/>
        </p:nvSpPr>
        <p:spPr>
          <a:xfrm>
            <a:off x="1388103" y="1170667"/>
            <a:ext cx="26477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Titillium Web" panose="00000500000000000000" pitchFamily="2" charset="0"/>
              </a:rPr>
              <a:t>FUNCTIONALITY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6DA77B-4980-545E-378F-81A505E0311A}"/>
              </a:ext>
            </a:extLst>
          </p:cNvPr>
          <p:cNvSpPr txBox="1"/>
          <p:nvPr/>
        </p:nvSpPr>
        <p:spPr>
          <a:xfrm>
            <a:off x="7685981" y="1220943"/>
            <a:ext cx="1862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tillium Web" panose="00000500000000000000" pitchFamily="2" charset="0"/>
              </a:rPr>
              <a:t>AVAILABILITY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917E4DE-1C96-D80B-4076-3FD3BB5236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3680889"/>
              </p:ext>
            </p:extLst>
          </p:nvPr>
        </p:nvGraphicFramePr>
        <p:xfrm>
          <a:off x="5848521" y="2126657"/>
          <a:ext cx="5144180" cy="303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622501E-E3C0-7AF4-D79C-A19CAA4BFD04}"/>
              </a:ext>
            </a:extLst>
          </p:cNvPr>
          <p:cNvGrpSpPr/>
          <p:nvPr/>
        </p:nvGrpSpPr>
        <p:grpSpPr>
          <a:xfrm>
            <a:off x="10304059" y="121728"/>
            <a:ext cx="1770053" cy="1174808"/>
            <a:chOff x="10422323" y="69536"/>
            <a:chExt cx="1769677" cy="1112614"/>
          </a:xfrm>
        </p:grpSpPr>
        <p:pic>
          <p:nvPicPr>
            <p:cNvPr id="3" name="Picture 2" descr="A blue and grey logo&#10;&#10;AI-generated content may be incorrect.">
              <a:extLst>
                <a:ext uri="{FF2B5EF4-FFF2-40B4-BE49-F238E27FC236}">
                  <a16:creationId xmlns:a16="http://schemas.microsoft.com/office/drawing/2014/main" id="{241022DA-3737-F913-41D7-D8605AA1F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873276" y="69536"/>
              <a:ext cx="843602" cy="84360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1DFA3B-9229-2894-646C-6B4FEF015086}"/>
                </a:ext>
              </a:extLst>
            </p:cNvPr>
            <p:cNvSpPr txBox="1"/>
            <p:nvPr/>
          </p:nvSpPr>
          <p:spPr>
            <a:xfrm>
              <a:off x="10422323" y="874373"/>
              <a:ext cx="17696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i="0" dirty="0" err="1">
                  <a:solidFill>
                    <a:srgbClr val="404040"/>
                  </a:solidFill>
                  <a:effectLst/>
                  <a:latin typeface="Noto Sans" panose="020B0502040204020203" pitchFamily="34" charset="0"/>
                </a:rPr>
                <a:t>atomistica.online</a:t>
              </a:r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9AE159-DE30-338F-60BE-1C419265C474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0D84F77-15D9-7BD7-58C2-418D6855E40D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A6CFDF2-1395-ED84-377B-E4F9F133BDE6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936E851-6FD8-9A1B-8389-FA00C13A0D02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60229C-F02D-49AE-6EDB-CBD193FD12C1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6" name="Picture 15" descr="A blue and grey logo&#10;&#10;AI-generated content may be incorrect.">
            <a:extLst>
              <a:ext uri="{FF2B5EF4-FFF2-40B4-BE49-F238E27FC236}">
                <a16:creationId xmlns:a16="http://schemas.microsoft.com/office/drawing/2014/main" id="{1695F411-3A2A-1256-19D8-C27269712A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36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F63FEF-2165-BC94-6B2B-79140F19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Tools of the trade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6FAAC9-5C18-14A9-3030-584C2D1D7D38}"/>
              </a:ext>
            </a:extLst>
          </p:cNvPr>
          <p:cNvSpPr txBox="1">
            <a:spLocks/>
          </p:cNvSpPr>
          <p:nvPr/>
        </p:nvSpPr>
        <p:spPr>
          <a:xfrm>
            <a:off x="4779234" y="2577377"/>
            <a:ext cx="2444377" cy="1224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ED6F00"/>
              </a:buClr>
              <a:buSzPts val="1800"/>
              <a:buFont typeface="Titillium Web"/>
              <a:buNone/>
              <a:defRPr sz="3200" b="0" i="0" u="none" strike="noStrike" cap="none">
                <a:solidFill>
                  <a:srgbClr val="ED6F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Free for academics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69F7AF41-4468-66B7-C50F-16C4D719A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999" y="689987"/>
            <a:ext cx="3226289" cy="110782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Documents and Settings\Sanja R\Desktop\Matematika seminar\MS3_NWChem.logo3.png">
            <a:extLst>
              <a:ext uri="{FF2B5EF4-FFF2-40B4-BE49-F238E27FC236}">
                <a16:creationId xmlns:a16="http://schemas.microsoft.com/office/drawing/2014/main" id="{8E8B94C4-7443-FF81-CE9A-1922074EA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56" y="1005881"/>
            <a:ext cx="3207254" cy="897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51F792-9666-C11F-18EA-D448A17A2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92" y="3378656"/>
            <a:ext cx="1773324" cy="871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FC9D7F-4EF2-A3C4-0332-803774FA2E57}"/>
              </a:ext>
            </a:extLst>
          </p:cNvPr>
          <p:cNvSpPr/>
          <p:nvPr/>
        </p:nvSpPr>
        <p:spPr>
          <a:xfrm>
            <a:off x="9223920" y="2175170"/>
            <a:ext cx="2040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MOPAC</a:t>
            </a:r>
            <a:r>
              <a:rPr lang="en-US" sz="2800" baseline="30000" dirty="0"/>
              <a:t>®</a:t>
            </a:r>
            <a:endParaRPr lang="en-US" sz="2800" dirty="0"/>
          </a:p>
        </p:txBody>
      </p:sp>
      <p:pic>
        <p:nvPicPr>
          <p:cNvPr id="11" name="Picture 3" descr="C:\Documents and Settings\Sanja R\Desktop\Matematika seminar\logo_header.jpg">
            <a:extLst>
              <a:ext uri="{FF2B5EF4-FFF2-40B4-BE49-F238E27FC236}">
                <a16:creationId xmlns:a16="http://schemas.microsoft.com/office/drawing/2014/main" id="{0FA45D99-6A74-54F5-C652-5637E0086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485" y="4580779"/>
            <a:ext cx="2973999" cy="127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D6DC1A-5454-5BA7-EFAA-F7AD28E32E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74" y="4580779"/>
            <a:ext cx="2354416" cy="68670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37EBF57-AC9C-3876-5CED-CDC81625F857}"/>
              </a:ext>
            </a:extLst>
          </p:cNvPr>
          <p:cNvCxnSpPr>
            <a:cxnSpLocks/>
          </p:cNvCxnSpPr>
          <p:nvPr/>
        </p:nvCxnSpPr>
        <p:spPr>
          <a:xfrm flipH="1" flipV="1">
            <a:off x="4669007" y="2068343"/>
            <a:ext cx="512593" cy="3673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590E519-0565-4E7E-C0A6-880F47E2356C}"/>
              </a:ext>
            </a:extLst>
          </p:cNvPr>
          <p:cNvCxnSpPr>
            <a:cxnSpLocks/>
          </p:cNvCxnSpPr>
          <p:nvPr/>
        </p:nvCxnSpPr>
        <p:spPr>
          <a:xfrm flipV="1">
            <a:off x="7112000" y="1676400"/>
            <a:ext cx="1817688" cy="694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2D94B77-23C7-2C66-ED5E-7399A1888D50}"/>
              </a:ext>
            </a:extLst>
          </p:cNvPr>
          <p:cNvCxnSpPr>
            <a:cxnSpLocks/>
          </p:cNvCxnSpPr>
          <p:nvPr/>
        </p:nvCxnSpPr>
        <p:spPr>
          <a:xfrm flipH="1">
            <a:off x="4237196" y="3899195"/>
            <a:ext cx="832514" cy="11358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9">
            <a:extLst>
              <a:ext uri="{FF2B5EF4-FFF2-40B4-BE49-F238E27FC236}">
                <a16:creationId xmlns:a16="http://schemas.microsoft.com/office/drawing/2014/main" id="{4CCC6C3E-4286-1368-AAD2-C10D22CECC4F}"/>
              </a:ext>
            </a:extLst>
          </p:cNvPr>
          <p:cNvCxnSpPr>
            <a:cxnSpLocks/>
          </p:cNvCxnSpPr>
          <p:nvPr/>
        </p:nvCxnSpPr>
        <p:spPr>
          <a:xfrm rot="10800000" flipV="1">
            <a:off x="2256063" y="3725476"/>
            <a:ext cx="2309445" cy="5286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729204-B71C-D685-DE00-EC31429F79E9}"/>
              </a:ext>
            </a:extLst>
          </p:cNvPr>
          <p:cNvCxnSpPr>
            <a:cxnSpLocks/>
          </p:cNvCxnSpPr>
          <p:nvPr/>
        </p:nvCxnSpPr>
        <p:spPr>
          <a:xfrm>
            <a:off x="5715000" y="3751910"/>
            <a:ext cx="0" cy="12831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21">
            <a:extLst>
              <a:ext uri="{FF2B5EF4-FFF2-40B4-BE49-F238E27FC236}">
                <a16:creationId xmlns:a16="http://schemas.microsoft.com/office/drawing/2014/main" id="{7B25C8E5-8CD2-848F-B56A-F57B255A09CA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7437337" y="2436780"/>
            <a:ext cx="1786583" cy="71255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28">
            <a:extLst>
              <a:ext uri="{FF2B5EF4-FFF2-40B4-BE49-F238E27FC236}">
                <a16:creationId xmlns:a16="http://schemas.microsoft.com/office/drawing/2014/main" id="{E5DFD71E-5C99-A24E-A555-07D7B51E15FB}"/>
              </a:ext>
            </a:extLst>
          </p:cNvPr>
          <p:cNvCxnSpPr>
            <a:cxnSpLocks/>
          </p:cNvCxnSpPr>
          <p:nvPr/>
        </p:nvCxnSpPr>
        <p:spPr>
          <a:xfrm>
            <a:off x="6325835" y="3973471"/>
            <a:ext cx="2278362" cy="75230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30FE896C-AA03-50F9-2915-13FCDAAC4D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63" y="4507743"/>
            <a:ext cx="1787401" cy="1075407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978508D-2434-6A76-7731-0FC9C74FBA6B}"/>
              </a:ext>
            </a:extLst>
          </p:cNvPr>
          <p:cNvCxnSpPr>
            <a:cxnSpLocks/>
          </p:cNvCxnSpPr>
          <p:nvPr/>
        </p:nvCxnSpPr>
        <p:spPr>
          <a:xfrm flipH="1">
            <a:off x="2882096" y="3973471"/>
            <a:ext cx="1683412" cy="10719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C4F2E24A-E9D9-9071-47A2-C2BC5D23E3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466" y="3332858"/>
            <a:ext cx="1427804" cy="986066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5D282B1-737A-EE87-64E2-CBC8B2808587}"/>
              </a:ext>
            </a:extLst>
          </p:cNvPr>
          <p:cNvCxnSpPr>
            <a:cxnSpLocks/>
          </p:cNvCxnSpPr>
          <p:nvPr/>
        </p:nvCxnSpPr>
        <p:spPr>
          <a:xfrm>
            <a:off x="7492895" y="3814209"/>
            <a:ext cx="2222605" cy="132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E7B08362-3307-8A24-3834-E3B7173CAA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196" y="4924131"/>
            <a:ext cx="893700" cy="8937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4435707-9BDA-0FB1-8E5A-B7923CDF7F9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06" y="1669474"/>
            <a:ext cx="1306331" cy="1306331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90D7FD5-0C57-AD9E-8F63-3D021F2E4B99}"/>
              </a:ext>
            </a:extLst>
          </p:cNvPr>
          <p:cNvCxnSpPr>
            <a:cxnSpLocks/>
          </p:cNvCxnSpPr>
          <p:nvPr/>
        </p:nvCxnSpPr>
        <p:spPr>
          <a:xfrm flipH="1" flipV="1">
            <a:off x="2799464" y="2593688"/>
            <a:ext cx="1766044" cy="5388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2458AF6B-FE7A-B506-3944-71B8544398A2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9536E97-EDCE-197B-4211-AE415E71D9A7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F759EAE-A8D1-BB14-6FA9-96BB54AD6ED4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4369DAC-70B1-1A7E-2F5A-F53CECD60330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047507-3536-5A8B-AD64-23A2182A74C5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30" name="Picture 29" descr="A blue and grey logo&#10;&#10;AI-generated content may be incorrect.">
            <a:extLst>
              <a:ext uri="{FF2B5EF4-FFF2-40B4-BE49-F238E27FC236}">
                <a16:creationId xmlns:a16="http://schemas.microsoft.com/office/drawing/2014/main" id="{D90772CA-943E-34E9-60DC-09F6E1A713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0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0D592FF-01EB-9253-47BB-A98976289F45}"/>
              </a:ext>
            </a:extLst>
          </p:cNvPr>
          <p:cNvSpPr/>
          <p:nvPr/>
        </p:nvSpPr>
        <p:spPr>
          <a:xfrm>
            <a:off x="414885" y="1376854"/>
            <a:ext cx="5451918" cy="43270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4D9D01-E95C-C02A-D471-BBA5AF30C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I play too? What kind of hardware I need?</a:t>
            </a:r>
          </a:p>
        </p:txBody>
      </p:sp>
      <p:pic>
        <p:nvPicPr>
          <p:cNvPr id="6" name="Picture 2" descr="Image preview">
            <a:extLst>
              <a:ext uri="{FF2B5EF4-FFF2-40B4-BE49-F238E27FC236}">
                <a16:creationId xmlns:a16="http://schemas.microsoft.com/office/drawing/2014/main" id="{51503CD4-6426-B361-842B-3A1A632E3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 t="3381" r="1739" b="2660"/>
          <a:stretch/>
        </p:blipFill>
        <p:spPr bwMode="auto">
          <a:xfrm>
            <a:off x="770911" y="2140354"/>
            <a:ext cx="4503182" cy="347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1651F9B-EE12-B9F4-2C2A-5BCEBABBA0DC}"/>
              </a:ext>
            </a:extLst>
          </p:cNvPr>
          <p:cNvSpPr/>
          <p:nvPr/>
        </p:nvSpPr>
        <p:spPr>
          <a:xfrm>
            <a:off x="1237223" y="1592732"/>
            <a:ext cx="3570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tillium Web" panose="00000500000000000000" pitchFamily="2" charset="0"/>
              </a:rPr>
              <a:t>Crambin</a:t>
            </a:r>
            <a:r>
              <a:rPr lang="en-US" dirty="0">
                <a:latin typeface="Titillium Web" panose="00000500000000000000" pitchFamily="2" charset="0"/>
              </a:rPr>
              <a:t> protein with 500 explicit waters </a:t>
            </a:r>
          </a:p>
          <a:p>
            <a:pPr algn="ctr"/>
            <a:r>
              <a:rPr lang="en-US" dirty="0">
                <a:latin typeface="Titillium Web" panose="00000500000000000000" pitchFamily="2" charset="0"/>
              </a:rPr>
              <a:t>Total of </a:t>
            </a:r>
            <a:r>
              <a:rPr lang="en-US" b="1" dirty="0">
                <a:latin typeface="Titillium Web" panose="00000500000000000000" pitchFamily="2" charset="0"/>
              </a:rPr>
              <a:t>2142 atoms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BBD1B3-9F3B-43BE-664A-4BC2550F9E05}"/>
              </a:ext>
            </a:extLst>
          </p:cNvPr>
          <p:cNvGrpSpPr/>
          <p:nvPr/>
        </p:nvGrpSpPr>
        <p:grpSpPr>
          <a:xfrm>
            <a:off x="6051929" y="1376853"/>
            <a:ext cx="5799270" cy="4327007"/>
            <a:chOff x="6051929" y="1376854"/>
            <a:chExt cx="5799270" cy="429055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05DC9DF-776F-9440-2A25-8308FAB968AD}"/>
                </a:ext>
              </a:extLst>
            </p:cNvPr>
            <p:cNvSpPr/>
            <p:nvPr/>
          </p:nvSpPr>
          <p:spPr>
            <a:xfrm>
              <a:off x="6243145" y="1376854"/>
              <a:ext cx="5608054" cy="42905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FB7D51-1097-0BD5-B389-DB3C6D35D4B0}"/>
                </a:ext>
              </a:extLst>
            </p:cNvPr>
            <p:cNvSpPr/>
            <p:nvPr/>
          </p:nvSpPr>
          <p:spPr>
            <a:xfrm>
              <a:off x="6051929" y="1828800"/>
              <a:ext cx="5793689" cy="518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Titillium Web" panose="00000500000000000000" pitchFamily="2" charset="0"/>
                </a:rPr>
                <a:t>! PBE def2-SVP DEF2-MTZVP/J NOPOP NOTRAH </a:t>
              </a:r>
            </a:p>
            <a:p>
              <a:pPr algn="ctr"/>
              <a:r>
                <a:rPr lang="en-US" dirty="0" err="1">
                  <a:latin typeface="Titillium Web" panose="00000500000000000000" pitchFamily="2" charset="0"/>
                </a:rPr>
                <a:t>Pmodel</a:t>
              </a:r>
              <a:r>
                <a:rPr lang="en-US" dirty="0">
                  <a:latin typeface="Titillium Web" panose="00000500000000000000" pitchFamily="2" charset="0"/>
                </a:rPr>
                <a:t> %</a:t>
              </a:r>
              <a:r>
                <a:rPr lang="en-US" dirty="0" err="1">
                  <a:latin typeface="Titillium Web" panose="00000500000000000000" pitchFamily="2" charset="0"/>
                </a:rPr>
                <a:t>maxcore</a:t>
              </a:r>
              <a:r>
                <a:rPr lang="en-US" dirty="0">
                  <a:latin typeface="Titillium Web" panose="00000500000000000000" pitchFamily="2" charset="0"/>
                </a:rPr>
                <a:t> 8000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4F5329-492F-F581-8D96-4241A0DC0D04}"/>
                </a:ext>
              </a:extLst>
            </p:cNvPr>
            <p:cNvSpPr/>
            <p:nvPr/>
          </p:nvSpPr>
          <p:spPr>
            <a:xfrm>
              <a:off x="6518648" y="2498794"/>
              <a:ext cx="49192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Titillium Web" panose="00000500000000000000" pitchFamily="2" charset="0"/>
                </a:rPr>
                <a:t>MacBook Pro with M3 Max chip </a:t>
              </a:r>
            </a:p>
            <a:p>
              <a:pPr algn="ctr"/>
              <a:r>
                <a:rPr lang="en-US" dirty="0">
                  <a:latin typeface="Titillium Web" panose="00000500000000000000" pitchFamily="2" charset="0"/>
                </a:rPr>
                <a:t>(16 CPU cores/ 40 GPU cores, 128 GB RAM, 4 TB)</a:t>
              </a:r>
            </a:p>
            <a:p>
              <a:pPr algn="ctr"/>
              <a:r>
                <a:rPr lang="en-US" b="1" dirty="0">
                  <a:latin typeface="Titillium Web" panose="00000500000000000000" pitchFamily="2" charset="0"/>
                </a:rPr>
                <a:t>~ $3000+</a:t>
              </a:r>
            </a:p>
            <a:p>
              <a:pPr algn="ctr"/>
              <a:r>
                <a:rPr lang="en-US" dirty="0">
                  <a:latin typeface="Titillium Web" panose="00000500000000000000" pitchFamily="2" charset="0"/>
                </a:rPr>
                <a:t>~ 10 hours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19CA68-D5D3-C098-542A-57C75CB92F11}"/>
                </a:ext>
              </a:extLst>
            </p:cNvPr>
            <p:cNvSpPr/>
            <p:nvPr/>
          </p:nvSpPr>
          <p:spPr>
            <a:xfrm>
              <a:off x="6555299" y="4928740"/>
              <a:ext cx="49192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u="sng" dirty="0">
                  <a:latin typeface="Titillium Web" panose="00000500000000000000" pitchFamily="2" charset="0"/>
                </a:rPr>
                <a:t>CPU benchmark:</a:t>
              </a:r>
            </a:p>
            <a:p>
              <a:pPr algn="ctr"/>
              <a:r>
                <a:rPr lang="en-US" dirty="0">
                  <a:latin typeface="Titillium Web" panose="00000500000000000000" pitchFamily="2" charset="0"/>
                </a:rPr>
                <a:t>M3 Max 16c: </a:t>
              </a:r>
              <a:r>
                <a:rPr lang="en-US" b="1" dirty="0">
                  <a:latin typeface="Titillium Web" panose="00000500000000000000" pitchFamily="2" charset="0"/>
                </a:rPr>
                <a:t>41214 points</a:t>
              </a:r>
            </a:p>
            <a:p>
              <a:pPr algn="ctr"/>
              <a:r>
                <a:rPr lang="en-US" dirty="0">
                  <a:latin typeface="Titillium Web" panose="00000500000000000000" pitchFamily="2" charset="0"/>
                </a:rPr>
                <a:t>Ryzen 5900XT: </a:t>
              </a:r>
              <a:r>
                <a:rPr lang="en-US" b="1" dirty="0">
                  <a:latin typeface="Titillium Web" panose="00000500000000000000" pitchFamily="2" charset="0"/>
                </a:rPr>
                <a:t>44041 points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BD0CCA-90B5-0B20-A7E1-4FF993558443}"/>
                </a:ext>
              </a:extLst>
            </p:cNvPr>
            <p:cNvSpPr/>
            <p:nvPr/>
          </p:nvSpPr>
          <p:spPr>
            <a:xfrm>
              <a:off x="7296420" y="3667815"/>
              <a:ext cx="353070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Titillium Web" panose="00000500000000000000" pitchFamily="2" charset="0"/>
                </a:rPr>
                <a:t>Custom desktop computer:</a:t>
              </a:r>
            </a:p>
            <a:p>
              <a:pPr algn="ctr"/>
              <a:r>
                <a:rPr lang="en-US" dirty="0">
                  <a:latin typeface="Titillium Web" panose="00000500000000000000" pitchFamily="2" charset="0"/>
                </a:rPr>
                <a:t>CPU: Ryzen 5900XT</a:t>
              </a:r>
            </a:p>
            <a:p>
              <a:pPr algn="ctr"/>
              <a:r>
                <a:rPr lang="en-US" dirty="0">
                  <a:latin typeface="Titillium Web" panose="00000500000000000000" pitchFamily="2" charset="0"/>
                </a:rPr>
                <a:t>RAM: 64 GB</a:t>
              </a:r>
              <a:br>
                <a:rPr lang="en-US" dirty="0">
                  <a:latin typeface="Titillium Web" panose="00000500000000000000" pitchFamily="2" charset="0"/>
                </a:rPr>
              </a:br>
              <a:r>
                <a:rPr lang="en-US" dirty="0">
                  <a:latin typeface="Titillium Web" panose="00000500000000000000" pitchFamily="2" charset="0"/>
                </a:rPr>
                <a:t>HDD: 1 TB</a:t>
              </a:r>
            </a:p>
            <a:p>
              <a:pPr algn="ctr"/>
              <a:r>
                <a:rPr lang="en-US" b="1" dirty="0">
                  <a:latin typeface="Titillium Web" panose="00000500000000000000" pitchFamily="2" charset="0"/>
                </a:rPr>
                <a:t>~ 800 USD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FFCB3B2-998B-292D-FA3B-5C2B73737098}"/>
              </a:ext>
            </a:extLst>
          </p:cNvPr>
          <p:cNvSpPr/>
          <p:nvPr/>
        </p:nvSpPr>
        <p:spPr>
          <a:xfrm>
            <a:off x="1237223" y="978453"/>
            <a:ext cx="3570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latin typeface="Titillium Web" panose="00000500000000000000" pitchFamily="2" charset="0"/>
              </a:rPr>
              <a:t>Molecular system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5F969C-7E3E-916C-261F-B502A06F78F0}"/>
              </a:ext>
            </a:extLst>
          </p:cNvPr>
          <p:cNvSpPr/>
          <p:nvPr/>
        </p:nvSpPr>
        <p:spPr>
          <a:xfrm>
            <a:off x="7276491" y="972200"/>
            <a:ext cx="3570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latin typeface="Titillium Web" panose="00000500000000000000" pitchFamily="2" charset="0"/>
              </a:rPr>
              <a:t>Hardware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AF361B-AB95-A8D1-D21F-ECB3BE75E3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09" y="1681714"/>
            <a:ext cx="737264" cy="44358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6B5E462-D985-7ED3-6A26-7E26F19AA136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BA7DB48-6F92-9C15-FAA0-3298184C5C0B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27CB205-3875-D8F9-6408-145DB52B5274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6937CC5-49B3-4B17-1529-A2559644D067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6F063E-D7A5-BD0C-C9A7-26BA44ADE6DC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21" name="Picture 20" descr="A blue and grey logo&#10;&#10;AI-generated content may be incorrect.">
            <a:extLst>
              <a:ext uri="{FF2B5EF4-FFF2-40B4-BE49-F238E27FC236}">
                <a16:creationId xmlns:a16="http://schemas.microsoft.com/office/drawing/2014/main" id="{37DFE821-343D-4DD4-377F-78968B68F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59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FE38198-1249-9350-92DB-770287177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D09E5-8132-433C-6546-65701A58AF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5" t="2593" r="52083" b="11481"/>
          <a:stretch/>
        </p:blipFill>
        <p:spPr>
          <a:xfrm>
            <a:off x="156001" y="98027"/>
            <a:ext cx="12006098" cy="64777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D0A5A5-839D-1925-F529-36562F28E4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" t="49259" r="55000" b="30741"/>
          <a:stretch/>
        </p:blipFill>
        <p:spPr>
          <a:xfrm>
            <a:off x="304800" y="3962400"/>
            <a:ext cx="11277600" cy="153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1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B254BA3-C6ED-B550-0163-1C2DC4360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Applications of Atomistic Simulations in Energy Research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E0BACF-6BFE-EF43-58EC-E3A4ED9A1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8597" y="1944457"/>
            <a:ext cx="3686556" cy="352334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Focus</a:t>
            </a:r>
          </a:p>
          <a:p>
            <a:pPr marL="228600" indent="0"/>
            <a:r>
              <a:rPr lang="en-US" sz="1400" dirty="0"/>
              <a:t>Atomistic dynamics of ion transport and polysulfide behavior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Key aspects to study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Li⁺ diffusion and conductivity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Solvent and electrolyte stability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Sulfur species migration and aggregation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Goal</a:t>
            </a:r>
          </a:p>
          <a:p>
            <a:pPr marL="228600" indent="0"/>
            <a:r>
              <a:rPr lang="en-US" sz="1400" dirty="0"/>
              <a:t>Reveal transport mechanisms and design high-performance Li–S batteries.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88612B-4712-BF9A-0561-A49DF935FA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5255" y="1944455"/>
            <a:ext cx="3686556" cy="352334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Focus</a:t>
            </a:r>
          </a:p>
          <a:p>
            <a:pPr marL="228600" indent="0"/>
            <a:r>
              <a:rPr lang="en-US" sz="1400" dirty="0"/>
              <a:t>Molecular-level understanding of hydrogen interaction with surfaces and nanostructures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Key aspects to study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Adsorption and binding energies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Preferred adsorption sites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Charge transfer, electronic structure, binding spots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Goal</a:t>
            </a:r>
          </a:p>
          <a:p>
            <a:pPr marL="228600" indent="0"/>
            <a:r>
              <a:rPr lang="en-US" sz="1400" dirty="0"/>
              <a:t>Identify materials with high and reversible hydrogen uptake capacity.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DBF7D3-CC97-472C-B5C2-00C1F725D288}"/>
              </a:ext>
            </a:extLst>
          </p:cNvPr>
          <p:cNvSpPr txBox="1"/>
          <p:nvPr/>
        </p:nvSpPr>
        <p:spPr>
          <a:xfrm>
            <a:off x="167005" y="1265652"/>
            <a:ext cx="3654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tillium Web" panose="00000500000000000000" pitchFamily="2" charset="0"/>
              </a:rPr>
              <a:t>DFT CALCULATIONS</a:t>
            </a:r>
          </a:p>
          <a:p>
            <a:pPr algn="ctr"/>
            <a:r>
              <a:rPr lang="en-US" sz="1600" b="1" i="1" dirty="0">
                <a:latin typeface="Titillium Web" panose="00000500000000000000" pitchFamily="2" charset="0"/>
              </a:rPr>
              <a:t>Hydrogen Adsorption and Storage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C0D9F5-3B85-CCD6-F26F-E1551CA2C5A6}"/>
              </a:ext>
            </a:extLst>
          </p:cNvPr>
          <p:cNvSpPr txBox="1"/>
          <p:nvPr/>
        </p:nvSpPr>
        <p:spPr>
          <a:xfrm>
            <a:off x="4268598" y="1280526"/>
            <a:ext cx="3686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tillium Web" panose="00000500000000000000" pitchFamily="2" charset="0"/>
              </a:rPr>
              <a:t>MD SIMULATIONS</a:t>
            </a:r>
          </a:p>
          <a:p>
            <a:pPr algn="ctr"/>
            <a:r>
              <a:rPr lang="en-US" sz="1600" b="1" i="1" dirty="0">
                <a:latin typeface="Titillium Web" panose="00000500000000000000" pitchFamily="2" charset="0"/>
              </a:rPr>
              <a:t>Lithium-Sulfur Battery Systems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4004A0E-6812-5A42-9ADF-57A2E98CFC75}"/>
              </a:ext>
            </a:extLst>
          </p:cNvPr>
          <p:cNvSpPr txBox="1">
            <a:spLocks/>
          </p:cNvSpPr>
          <p:nvPr/>
        </p:nvSpPr>
        <p:spPr>
          <a:xfrm>
            <a:off x="8401939" y="1944456"/>
            <a:ext cx="3686556" cy="35233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33333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marR="0" lvl="1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rgbClr val="33333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marR="0" lvl="2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Focus</a:t>
            </a:r>
          </a:p>
          <a:p>
            <a:pPr marL="228600" indent="0"/>
            <a:r>
              <a:rPr lang="en-US" sz="1400" dirty="0"/>
              <a:t>Understanding how small molecules (drugs) bind to biological targets (proteins, DNA)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Key aspects to study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Binding affinity and docking scores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Preferred binding modes and active sites</a:t>
            </a:r>
          </a:p>
          <a:p>
            <a:pPr marL="628650" indent="-400050">
              <a:buFont typeface="+mj-lt"/>
              <a:buAutoNum type="romanLcPeriod"/>
            </a:pPr>
            <a:r>
              <a:rPr lang="en-US" sz="1400" dirty="0"/>
              <a:t>Key intermolecular interactions (H-bonds, </a:t>
            </a:r>
            <a:r>
              <a:rPr lang="el-GR" sz="1400" dirty="0"/>
              <a:t>π</a:t>
            </a:r>
            <a:r>
              <a:rPr lang="en-US" sz="1400" dirty="0"/>
              <a:t>-</a:t>
            </a:r>
            <a:r>
              <a:rPr lang="el-GR" sz="1400" dirty="0"/>
              <a:t>π</a:t>
            </a:r>
            <a:r>
              <a:rPr lang="en-US" sz="1400" dirty="0"/>
              <a:t>, electrostatics)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Goal</a:t>
            </a:r>
          </a:p>
          <a:p>
            <a:pPr marL="228600" indent="0"/>
            <a:r>
              <a:rPr lang="en-US" sz="1400" dirty="0"/>
              <a:t>Identify and optimize molecules with strong and selective binding to biological targets.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44149-DA93-27F1-1D7A-A6E66AE638EB}"/>
              </a:ext>
            </a:extLst>
          </p:cNvPr>
          <p:cNvSpPr txBox="1"/>
          <p:nvPr/>
        </p:nvSpPr>
        <p:spPr>
          <a:xfrm>
            <a:off x="8401939" y="1280526"/>
            <a:ext cx="3654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tillium Web" panose="00000500000000000000" pitchFamily="2" charset="0"/>
              </a:rPr>
              <a:t>MOLECULAR DOCKING</a:t>
            </a:r>
          </a:p>
          <a:p>
            <a:pPr algn="ctr"/>
            <a:r>
              <a:rPr lang="en-US" sz="1600" b="1" i="1" dirty="0">
                <a:latin typeface="Titillium Web" panose="00000500000000000000" pitchFamily="2" charset="0"/>
              </a:rPr>
              <a:t>Drug Discovery and Molecular Recognition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951ABCA-1D8C-9FE3-5203-992CF998C074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808575A-FA63-F1F5-D87F-6EDD6E5E9758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2A5AA19-06A5-085F-464B-90462ACA5081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833FB65-531B-A32D-51E7-E9569A028F35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ABF399-9F20-B829-0856-6DECAE88AF9A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5" name="Picture 14" descr="A blue and grey logo&#10;&#10;AI-generated content may be incorrect.">
            <a:extLst>
              <a:ext uri="{FF2B5EF4-FFF2-40B4-BE49-F238E27FC236}">
                <a16:creationId xmlns:a16="http://schemas.microsoft.com/office/drawing/2014/main" id="{F33BD61E-FCBF-9CE5-7D04-341EE58EF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42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69174D-A6A1-FEBE-2AF2-5AF1DB306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1DDAF4E-17E3-AC7D-8B82-70DEB416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1 – Hydrogen storage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9D6532-F226-5DF6-7AE3-41FB17B13969}"/>
              </a:ext>
            </a:extLst>
          </p:cNvPr>
          <p:cNvSpPr txBox="1"/>
          <p:nvPr/>
        </p:nvSpPr>
        <p:spPr>
          <a:xfrm>
            <a:off x="13211503" y="74611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EA0D1AC-B69C-5410-FD3B-BE72AAE6C958}"/>
              </a:ext>
            </a:extLst>
          </p:cNvPr>
          <p:cNvSpPr txBox="1">
            <a:spLocks/>
          </p:cNvSpPr>
          <p:nvPr/>
        </p:nvSpPr>
        <p:spPr>
          <a:xfrm>
            <a:off x="5475890" y="1270310"/>
            <a:ext cx="6394118" cy="3939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marR="0" lvl="1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marR="0" lvl="2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Clean fuel:</a:t>
            </a:r>
            <a:r>
              <a:rPr lang="en-US" dirty="0"/>
              <a:t> </a:t>
            </a:r>
          </a:p>
          <a:p>
            <a:pPr marL="228600" indent="0"/>
            <a:r>
              <a:rPr lang="en-US" dirty="0"/>
              <a:t>Produces only water, with zero CO₂ at the point of use.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High energy density:</a:t>
            </a:r>
            <a:r>
              <a:rPr lang="en-US" dirty="0"/>
              <a:t> </a:t>
            </a:r>
          </a:p>
          <a:p>
            <a:r>
              <a:rPr lang="en-US" dirty="0"/>
              <a:t>≈120 MJ kg⁻¹ - about three times that of gasoline.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Abundant but bound</a:t>
            </a:r>
          </a:p>
          <a:p>
            <a:pPr marL="228600" indent="0"/>
            <a:r>
              <a:rPr lang="en-US" dirty="0"/>
              <a:t>Exists mainly in compounds like water and hydrocarbons.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Green potential</a:t>
            </a:r>
          </a:p>
          <a:p>
            <a:pPr marL="228600" indent="0"/>
            <a:r>
              <a:rPr lang="en-US" dirty="0"/>
              <a:t>Renewable electrolysis enables carbon-free hydrogen production and energy storage.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Key challenges</a:t>
            </a:r>
          </a:p>
          <a:p>
            <a:pPr marL="228600" indent="0"/>
            <a:r>
              <a:rPr lang="en-US" dirty="0"/>
              <a:t>Safe, efficient storage and transport due to low volumetric density.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8B96B7-F114-5021-F88C-DA04CB963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404" y="1270310"/>
            <a:ext cx="3939050" cy="3939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21C5412-81A0-AAA5-A255-20F979484F56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A38217A-0375-3D42-BDC5-51EB1AAC78D4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50EC3BF-88F0-D52D-9C72-9F2BB01AF457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C8204B7-62FE-1C54-C502-6D8E6F7AC173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79B3D-87B2-655B-FF1A-02040F8B6D8C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9" name="Picture 8" descr="A blue and grey logo&#10;&#10;AI-generated content may be incorrect.">
            <a:extLst>
              <a:ext uri="{FF2B5EF4-FFF2-40B4-BE49-F238E27FC236}">
                <a16:creationId xmlns:a16="http://schemas.microsoft.com/office/drawing/2014/main" id="{B73BBFF2-9D21-6CFD-7A7B-3491B8BF7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53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391D06A-B90C-1151-075E-61F7561D5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7902B7-8871-0004-936C-B5C509709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Hydrogen storage – Possible applications of atomistic calculations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729B8-72B1-C0CB-F515-80EF3CBF2B45}"/>
              </a:ext>
            </a:extLst>
          </p:cNvPr>
          <p:cNvSpPr txBox="1"/>
          <p:nvPr/>
        </p:nvSpPr>
        <p:spPr>
          <a:xfrm>
            <a:off x="13211503" y="74611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D3DA29-A9B0-76DC-4F86-430D83B56BB6}"/>
              </a:ext>
            </a:extLst>
          </p:cNvPr>
          <p:cNvGrpSpPr/>
          <p:nvPr/>
        </p:nvGrpSpPr>
        <p:grpSpPr>
          <a:xfrm>
            <a:off x="436539" y="1053890"/>
            <a:ext cx="3241531" cy="4334895"/>
            <a:chOff x="436539" y="1053890"/>
            <a:chExt cx="3241531" cy="4334895"/>
          </a:xfrm>
        </p:grpSpPr>
        <p:pic>
          <p:nvPicPr>
            <p:cNvPr id="5" name="Picture 4" descr="A close-up of a graphene structure&#10;&#10;AI-generated content may be incorrect.">
              <a:extLst>
                <a:ext uri="{FF2B5EF4-FFF2-40B4-BE49-F238E27FC236}">
                  <a16:creationId xmlns:a16="http://schemas.microsoft.com/office/drawing/2014/main" id="{928844E0-243C-3658-553E-483AEE12F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6103" t="9740" r="22749" b="2494"/>
            <a:stretch>
              <a:fillRect/>
            </a:stretch>
          </p:blipFill>
          <p:spPr>
            <a:xfrm>
              <a:off x="558953" y="1053890"/>
              <a:ext cx="3119117" cy="2782384"/>
            </a:xfrm>
            <a:prstGeom prst="rect">
              <a:avLst/>
            </a:prstGeom>
          </p:spPr>
        </p:pic>
        <p:pic>
          <p:nvPicPr>
            <p:cNvPr id="9" name="Picture 8" descr="A grey and white spheres on a black background&#10;&#10;AI-generated content may be incorrect.">
              <a:extLst>
                <a:ext uri="{FF2B5EF4-FFF2-40B4-BE49-F238E27FC236}">
                  <a16:creationId xmlns:a16="http://schemas.microsoft.com/office/drawing/2014/main" id="{BD51A1B0-6719-495E-20FF-3F8FBC997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457" t="23321" r="12394" b="18634"/>
            <a:stretch>
              <a:fillRect/>
            </a:stretch>
          </p:blipFill>
          <p:spPr>
            <a:xfrm>
              <a:off x="436539" y="4033045"/>
              <a:ext cx="3241531" cy="135574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E97F8A5-18E0-E24A-56BD-D209AE7EFD54}"/>
              </a:ext>
            </a:extLst>
          </p:cNvPr>
          <p:cNvGrpSpPr/>
          <p:nvPr/>
        </p:nvGrpSpPr>
        <p:grpSpPr>
          <a:xfrm>
            <a:off x="4209540" y="985036"/>
            <a:ext cx="3782494" cy="4472265"/>
            <a:chOff x="195812" y="981070"/>
            <a:chExt cx="3782494" cy="447226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57D34A3-26E4-963A-5A6A-55A337A0F0FB}"/>
                </a:ext>
              </a:extLst>
            </p:cNvPr>
            <p:cNvSpPr/>
            <p:nvPr/>
          </p:nvSpPr>
          <p:spPr>
            <a:xfrm>
              <a:off x="195812" y="981070"/>
              <a:ext cx="3782494" cy="447226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EB72934-1FAE-C233-EFDD-3DBCF67B5302}"/>
                </a:ext>
              </a:extLst>
            </p:cNvPr>
            <p:cNvGrpSpPr/>
            <p:nvPr/>
          </p:nvGrpSpPr>
          <p:grpSpPr>
            <a:xfrm>
              <a:off x="294225" y="988387"/>
              <a:ext cx="3603087" cy="307777"/>
              <a:chOff x="192625" y="1013787"/>
              <a:chExt cx="3603087" cy="307777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D1FA793-19E4-7380-BEC3-A9BC37C8A2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2625" y="1321564"/>
                <a:ext cx="360308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BB692E-E894-8244-4E5A-864D5B624BB1}"/>
                  </a:ext>
                </a:extLst>
              </p:cNvPr>
              <p:cNvSpPr txBox="1"/>
              <p:nvPr/>
            </p:nvSpPr>
            <p:spPr>
              <a:xfrm>
                <a:off x="1231563" y="1013787"/>
                <a:ext cx="14590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Titillium Web" panose="00000500000000000000" pitchFamily="2" charset="0"/>
                  </a:rPr>
                  <a:t>DFT calculations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EB371B-52EB-2E0C-08F4-A5431C7224A9}"/>
                </a:ext>
              </a:extLst>
            </p:cNvPr>
            <p:cNvSpPr txBox="1"/>
            <p:nvPr/>
          </p:nvSpPr>
          <p:spPr>
            <a:xfrm>
              <a:off x="259313" y="1353865"/>
              <a:ext cx="3603088" cy="3754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Adsorption energies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Quantify how strongly H₂ molecules or atomic H bind to graphene or CNT surfaces (physisorption vs chemisorption).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Charge-transfer analysis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Evaluate electron redistribution upon adsorption to identify dopant- or defect-induced polarization.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Electronic structure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Compute band structure changes to reveal how hydrogen uptake modifies conductivity.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Doping and defect effects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Model B, N, Ti, or Li substitution and vacancy sites to enhance H₂ binding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Desorption thermodynamics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Estimate energy barriers and reversibility of H release under operating conditions.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D6F8F4-4F0A-9A43-D568-BAD0F00CFA09}"/>
              </a:ext>
            </a:extLst>
          </p:cNvPr>
          <p:cNvGrpSpPr/>
          <p:nvPr/>
        </p:nvGrpSpPr>
        <p:grpSpPr>
          <a:xfrm>
            <a:off x="12529230" y="985036"/>
            <a:ext cx="3782494" cy="4472265"/>
            <a:chOff x="195812" y="981070"/>
            <a:chExt cx="3782494" cy="45807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AFF2EF3-3D31-8414-E758-BC7ADA7A4F81}"/>
                </a:ext>
              </a:extLst>
            </p:cNvPr>
            <p:cNvSpPr/>
            <p:nvPr/>
          </p:nvSpPr>
          <p:spPr>
            <a:xfrm>
              <a:off x="195812" y="981070"/>
              <a:ext cx="3782494" cy="458076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D3D725C-B65B-06DF-EC5F-B6E65941F564}"/>
                </a:ext>
              </a:extLst>
            </p:cNvPr>
            <p:cNvGrpSpPr/>
            <p:nvPr/>
          </p:nvGrpSpPr>
          <p:grpSpPr>
            <a:xfrm>
              <a:off x="294225" y="988387"/>
              <a:ext cx="3603087" cy="307777"/>
              <a:chOff x="192625" y="1013787"/>
              <a:chExt cx="3603087" cy="307777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AFA06DA-3EDF-D219-543C-1690D6F0AD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2625" y="1321564"/>
                <a:ext cx="360308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8745376-4659-FD2A-CF5D-AFD2DEA8685F}"/>
                  </a:ext>
                </a:extLst>
              </p:cNvPr>
              <p:cNvSpPr txBox="1"/>
              <p:nvPr/>
            </p:nvSpPr>
            <p:spPr>
              <a:xfrm>
                <a:off x="1258014" y="1013787"/>
                <a:ext cx="14061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Titillium Web" panose="00000500000000000000" pitchFamily="2" charset="0"/>
                  </a:rPr>
                  <a:t>MD simulations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6FCE11-F1CB-8133-67E8-671F2C5AD627}"/>
                </a:ext>
              </a:extLst>
            </p:cNvPr>
            <p:cNvSpPr txBox="1"/>
            <p:nvPr/>
          </p:nvSpPr>
          <p:spPr>
            <a:xfrm>
              <a:off x="259313" y="1352633"/>
              <a:ext cx="3603088" cy="3845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Hydrogen diffusion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Track mobility of H₂ or atomic H across carbon surfaces, through CNT channels, and within multilayer graphene.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Phase Behavior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Phase transitions upon hydrogen absorption (e.g., hydride formation).Volume expansion, stress/strain evolution in metal hydrides.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Temperature-dependent storage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Examine adsorption–desorption dynamics from cryogenic to ambient conditions.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Cluster formation and spillover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Simulate dissociation and migration of H atoms from catalytic dopants to lattice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Mechanical stability</a:t>
              </a:r>
            </a:p>
            <a:p>
              <a:pPr algn="just"/>
              <a:r>
                <a:rPr lang="en-US" dirty="0">
                  <a:latin typeface="Titillium Web" panose="00000500000000000000" pitchFamily="2" charset="0"/>
                </a:rPr>
                <a:t>Assess structural integrity and deformation of CNT/graphene frameworks.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1A2E210-AE05-A45C-E9EC-6B03FE0E5694}"/>
              </a:ext>
            </a:extLst>
          </p:cNvPr>
          <p:cNvSpPr/>
          <p:nvPr/>
        </p:nvSpPr>
        <p:spPr>
          <a:xfrm>
            <a:off x="4273041" y="1357831"/>
            <a:ext cx="3603087" cy="915465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EECCD57-8DEE-3ED7-9BB6-31DB2559E1F0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42A3584-AA24-525B-1913-E35C28BC38B2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94C8E96-5042-0037-744F-62392288ADFC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C96AF9A-5FD6-F98B-2381-FA395ABA2D26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837BAA-FB56-F741-A0A8-1E80DA3C2483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26" name="Picture 25" descr="A blue and grey logo&#10;&#10;AI-generated content may be incorrect.">
            <a:extLst>
              <a:ext uri="{FF2B5EF4-FFF2-40B4-BE49-F238E27FC236}">
                <a16:creationId xmlns:a16="http://schemas.microsoft.com/office/drawing/2014/main" id="{4A8062B9-E88B-0C29-3EF2-CDD80E25C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-0.35534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AE4FAFC-E477-81E6-B549-BA5CCC92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65ADF9-CF65-A15B-EB57-BA47F8B2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Binding energies via DFT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9D666-063C-9098-35E4-73E352726C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19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93A433-565E-AD6E-EDCD-EEDBC690A432}"/>
              </a:ext>
            </a:extLst>
          </p:cNvPr>
          <p:cNvSpPr txBox="1"/>
          <p:nvPr/>
        </p:nvSpPr>
        <p:spPr>
          <a:xfrm>
            <a:off x="13211503" y="74611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70A3A1-1A11-7307-3BD8-6C77EE2B4FF6}"/>
              </a:ext>
            </a:extLst>
          </p:cNvPr>
          <p:cNvGrpSpPr/>
          <p:nvPr/>
        </p:nvGrpSpPr>
        <p:grpSpPr>
          <a:xfrm>
            <a:off x="436539" y="1053890"/>
            <a:ext cx="3241531" cy="4334895"/>
            <a:chOff x="436539" y="1053890"/>
            <a:chExt cx="3241531" cy="4334895"/>
          </a:xfrm>
        </p:grpSpPr>
        <p:pic>
          <p:nvPicPr>
            <p:cNvPr id="5" name="Picture 4" descr="A close-up of a graphene structure&#10;&#10;AI-generated content may be incorrect.">
              <a:extLst>
                <a:ext uri="{FF2B5EF4-FFF2-40B4-BE49-F238E27FC236}">
                  <a16:creationId xmlns:a16="http://schemas.microsoft.com/office/drawing/2014/main" id="{98B150C2-5374-6283-2B99-CF68F3231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6103" t="9740" r="22749" b="2494"/>
            <a:stretch>
              <a:fillRect/>
            </a:stretch>
          </p:blipFill>
          <p:spPr>
            <a:xfrm>
              <a:off x="558953" y="1053890"/>
              <a:ext cx="3119117" cy="2782384"/>
            </a:xfrm>
            <a:prstGeom prst="rect">
              <a:avLst/>
            </a:prstGeom>
          </p:spPr>
        </p:pic>
        <p:pic>
          <p:nvPicPr>
            <p:cNvPr id="9" name="Picture 8" descr="A grey and white spheres on a black background&#10;&#10;AI-generated content may be incorrect.">
              <a:extLst>
                <a:ext uri="{FF2B5EF4-FFF2-40B4-BE49-F238E27FC236}">
                  <a16:creationId xmlns:a16="http://schemas.microsoft.com/office/drawing/2014/main" id="{606EF4D6-F391-8422-A9DF-8AD229AC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457" t="23321" r="12394" b="18634"/>
            <a:stretch>
              <a:fillRect/>
            </a:stretch>
          </p:blipFill>
          <p:spPr>
            <a:xfrm>
              <a:off x="436539" y="4033045"/>
              <a:ext cx="3241531" cy="135574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E05D030-DD28-9720-3468-3A447BAC662A}"/>
              </a:ext>
            </a:extLst>
          </p:cNvPr>
          <p:cNvSpPr txBox="1"/>
          <p:nvPr/>
        </p:nvSpPr>
        <p:spPr>
          <a:xfrm>
            <a:off x="12108208" y="200019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48EBBD-C6EE-C85F-AAA9-62516732D171}"/>
              </a:ext>
            </a:extLst>
          </p:cNvPr>
          <p:cNvGrpSpPr/>
          <p:nvPr/>
        </p:nvGrpSpPr>
        <p:grpSpPr>
          <a:xfrm>
            <a:off x="7913315" y="-5174217"/>
            <a:ext cx="3956693" cy="4797869"/>
            <a:chOff x="3635756" y="922134"/>
            <a:chExt cx="5217958" cy="447226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3BF1CF9-3208-90DB-D432-09C38840E4F1}"/>
                </a:ext>
              </a:extLst>
            </p:cNvPr>
            <p:cNvGrpSpPr/>
            <p:nvPr/>
          </p:nvGrpSpPr>
          <p:grpSpPr>
            <a:xfrm>
              <a:off x="3635756" y="922134"/>
              <a:ext cx="5217958" cy="4472265"/>
              <a:chOff x="195812" y="981070"/>
              <a:chExt cx="3782494" cy="4472265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CB57B9AF-FCCA-349F-635D-4712E1297C07}"/>
                  </a:ext>
                </a:extLst>
              </p:cNvPr>
              <p:cNvSpPr/>
              <p:nvPr/>
            </p:nvSpPr>
            <p:spPr>
              <a:xfrm>
                <a:off x="195812" y="981070"/>
                <a:ext cx="3782494" cy="44722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EFD4E4E-140A-F1D8-EC40-B24DD353CCEC}"/>
                  </a:ext>
                </a:extLst>
              </p:cNvPr>
              <p:cNvSpPr txBox="1"/>
              <p:nvPr/>
            </p:nvSpPr>
            <p:spPr>
              <a:xfrm>
                <a:off x="1333737" y="1112826"/>
                <a:ext cx="1422401" cy="2868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Titillium Web" panose="00000500000000000000" pitchFamily="2" charset="0"/>
                  </a:rPr>
                  <a:t>Binding energies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0A8EF81-8F0B-47D6-532A-9854C9DB71CA}"/>
                    </a:ext>
                  </a:extLst>
                </p:cNvPr>
                <p:cNvSpPr txBox="1"/>
                <p:nvPr/>
              </p:nvSpPr>
              <p:spPr>
                <a:xfrm>
                  <a:off x="3761626" y="1379406"/>
                  <a:ext cx="4941353" cy="3721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Concept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dirty="0">
                      <a:latin typeface="Titillium Web" panose="00000500000000000000" pitchFamily="2" charset="0"/>
                    </a:rPr>
                    <a:t>Quantifies the interaction strength between host-guest by comparing total and fragment energies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Equation</a:t>
                  </a:r>
                </a:p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𝑏𝑖𝑛𝑑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𝐵𝑆𝑆𝐸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Titillium Web" panose="00000500000000000000" pitchFamily="2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Interpretation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dirty="0">
                      <a:latin typeface="Titillium Web" panose="00000500000000000000" pitchFamily="2" charset="0"/>
                    </a:rPr>
                    <a:t>A negative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𝑏𝑖𝑛𝑑</m:t>
                          </m:r>
                        </m:sub>
                      </m:sSub>
                    </m:oMath>
                  </a14:m>
                  <a:r>
                    <a:rPr lang="en-US" dirty="0">
                      <a:latin typeface="Titillium Web" panose="00000500000000000000" pitchFamily="2" charset="0"/>
                    </a:rPr>
                    <a:t> indicates an energetically favorable adsorption process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Practical notes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dirty="0">
                      <a:latin typeface="Titillium Web" panose="00000500000000000000" pitchFamily="2" charset="0"/>
                    </a:rPr>
                    <a:t>Report energies per adsorbed molecule, use identical computational settings for all systems</a:t>
                  </a: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0A8EF81-8F0B-47D6-532A-9854C9DB71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1626" y="1379406"/>
                  <a:ext cx="4941353" cy="3721435"/>
                </a:xfrm>
                <a:prstGeom prst="rect">
                  <a:avLst/>
                </a:prstGeom>
                <a:blipFill>
                  <a:blip r:embed="rId5"/>
                  <a:stretch>
                    <a:fillRect l="-4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B2C7708-B03F-1E84-276F-D90F68A62516}"/>
              </a:ext>
            </a:extLst>
          </p:cNvPr>
          <p:cNvGrpSpPr/>
          <p:nvPr/>
        </p:nvGrpSpPr>
        <p:grpSpPr>
          <a:xfrm>
            <a:off x="12494141" y="915764"/>
            <a:ext cx="3956693" cy="4797871"/>
            <a:chOff x="3202193" y="906243"/>
            <a:chExt cx="4057373" cy="479787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D9EB826-0F3D-4918-D5ED-E7611F9E978A}"/>
                </a:ext>
              </a:extLst>
            </p:cNvPr>
            <p:cNvGrpSpPr/>
            <p:nvPr/>
          </p:nvGrpSpPr>
          <p:grpSpPr>
            <a:xfrm>
              <a:off x="3202193" y="906243"/>
              <a:ext cx="4057373" cy="4797871"/>
              <a:chOff x="382674" y="981070"/>
              <a:chExt cx="3566809" cy="4472265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FCE43CD6-704B-7E2F-6AB5-DCAB4400ECF6}"/>
                  </a:ext>
                </a:extLst>
              </p:cNvPr>
              <p:cNvSpPr/>
              <p:nvPr/>
            </p:nvSpPr>
            <p:spPr>
              <a:xfrm>
                <a:off x="382674" y="981070"/>
                <a:ext cx="3566809" cy="44722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122381C-42D6-2596-2D17-F1E8D46B026D}"/>
                      </a:ext>
                    </a:extLst>
                  </p:cNvPr>
                  <p:cNvSpPr txBox="1"/>
                  <p:nvPr/>
                </p:nvSpPr>
                <p:spPr>
                  <a:xfrm>
                    <a:off x="593506" y="1112826"/>
                    <a:ext cx="2902868" cy="28689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b="1" dirty="0">
                        <a:latin typeface="Titillium Web" panose="00000500000000000000" pitchFamily="2" charset="0"/>
                      </a:rPr>
                      <a:t>Computational details </a:t>
                    </a:r>
                    <a14:m>
                      <m:oMath xmlns:m="http://schemas.openxmlformats.org/officeDocument/2006/math"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𝒃𝒊𝒏𝒅</m:t>
                            </m:r>
                          </m:sub>
                        </m:sSub>
                      </m:oMath>
                    </a14:m>
                    <a:r>
                      <a:rPr lang="en-US" b="1" dirty="0">
                        <a:latin typeface="Titillium Web" panose="00000500000000000000" pitchFamily="2" charset="0"/>
                      </a:rPr>
                      <a:t> with DFT)</a:t>
                    </a:r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122381C-42D6-2596-2D17-F1E8D46B02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3506" y="1112826"/>
                    <a:ext cx="2902868" cy="28689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89" t="-1961" b="-1960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2653C8-7ABF-DF7C-0333-23A15F485DE8}"/>
                </a:ext>
              </a:extLst>
            </p:cNvPr>
            <p:cNvSpPr txBox="1"/>
            <p:nvPr/>
          </p:nvSpPr>
          <p:spPr>
            <a:xfrm>
              <a:off x="3319400" y="1355369"/>
              <a:ext cx="3831537" cy="4266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Type of atomistic model</a:t>
              </a:r>
            </a:p>
            <a:p>
              <a:pPr>
                <a:lnSpc>
                  <a:spcPct val="150000"/>
                </a:lnSpc>
              </a:pPr>
              <a:r>
                <a:rPr lang="en-US" dirty="0">
                  <a:latin typeface="Titillium Web" panose="00000500000000000000" pitchFamily="2" charset="0"/>
                </a:rPr>
                <a:t>Periodic vs. molecular DFT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Density functional</a:t>
              </a:r>
            </a:p>
            <a:p>
              <a:pPr marL="400050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Empirically dispersion-corrected density functionals (</a:t>
              </a:r>
              <a:r>
                <a:rPr lang="en-US" b="1" dirty="0">
                  <a:latin typeface="Titillium Web" panose="00000500000000000000" pitchFamily="2" charset="0"/>
                </a:rPr>
                <a:t>PBE-</a:t>
              </a:r>
              <a:r>
                <a:rPr lang="en-US" b="1" dirty="0">
                  <a:solidFill>
                    <a:srgbClr val="FF0000"/>
                  </a:solidFill>
                  <a:latin typeface="Titillium Web" panose="00000500000000000000" pitchFamily="2" charset="0"/>
                </a:rPr>
                <a:t>D3</a:t>
              </a:r>
              <a:r>
                <a:rPr lang="en-US" dirty="0">
                  <a:latin typeface="Titillium Web" panose="00000500000000000000" pitchFamily="2" charset="0"/>
                </a:rPr>
                <a:t>, </a:t>
              </a:r>
              <a:r>
                <a:rPr lang="en-US" b="1" dirty="0">
                  <a:latin typeface="Titillium Web" panose="00000500000000000000" pitchFamily="2" charset="0"/>
                </a:rPr>
                <a:t>B3LYP-</a:t>
              </a:r>
              <a:r>
                <a:rPr lang="en-US" b="1" dirty="0">
                  <a:solidFill>
                    <a:srgbClr val="FF0000"/>
                  </a:solidFill>
                  <a:latin typeface="Titillium Web" panose="00000500000000000000" pitchFamily="2" charset="0"/>
                </a:rPr>
                <a:t>D3</a:t>
              </a:r>
              <a:r>
                <a:rPr lang="en-US" dirty="0">
                  <a:latin typeface="Titillium Web" panose="00000500000000000000" pitchFamily="2" charset="0"/>
                </a:rPr>
                <a:t>, </a:t>
              </a:r>
              <a:r>
                <a:rPr lang="en-US" dirty="0" err="1">
                  <a:latin typeface="Titillium Web" panose="00000500000000000000" pitchFamily="2" charset="0"/>
                </a:rPr>
                <a:t>etc</a:t>
              </a:r>
              <a:r>
                <a:rPr lang="en-US" dirty="0">
                  <a:latin typeface="Titillium Web" panose="00000500000000000000" pitchFamily="2" charset="0"/>
                </a:rPr>
                <a:t>)</a:t>
              </a:r>
            </a:p>
            <a:p>
              <a:pPr marL="400050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Specially developed density functionals (</a:t>
              </a:r>
              <a:r>
                <a:rPr lang="en-US" b="1" dirty="0">
                  <a:latin typeface="Titillium Web" panose="00000500000000000000" pitchFamily="2" charset="0"/>
                </a:rPr>
                <a:t>M06-2X</a:t>
              </a:r>
              <a:r>
                <a:rPr lang="en-US" dirty="0">
                  <a:latin typeface="Titillium Web" panose="00000500000000000000" pitchFamily="2" charset="0"/>
                </a:rPr>
                <a:t>, </a:t>
              </a:r>
              <a:r>
                <a:rPr lang="en-US" b="1" dirty="0">
                  <a:latin typeface="Titillium Web" panose="00000500000000000000" pitchFamily="2" charset="0"/>
                </a:rPr>
                <a:t>MN15</a:t>
              </a:r>
              <a:r>
                <a:rPr lang="en-US" dirty="0">
                  <a:latin typeface="Titillium Web" panose="00000500000000000000" pitchFamily="2" charset="0"/>
                </a:rPr>
                <a:t>, </a:t>
              </a:r>
              <a:r>
                <a:rPr lang="el-GR" b="1" dirty="0">
                  <a:latin typeface="Titillium Web" panose="00000500000000000000" pitchFamily="2" charset="0"/>
                </a:rPr>
                <a:t>ω</a:t>
              </a:r>
              <a:r>
                <a:rPr lang="en-US" b="1" dirty="0">
                  <a:latin typeface="Titillium Web" panose="00000500000000000000" pitchFamily="2" charset="0"/>
                </a:rPr>
                <a:t>B97X-V</a:t>
              </a:r>
              <a:r>
                <a:rPr lang="en-US" dirty="0">
                  <a:latin typeface="Titillium Web" panose="00000500000000000000" pitchFamily="2" charset="0"/>
                </a:rPr>
                <a:t>)</a:t>
              </a:r>
            </a:p>
            <a:p>
              <a:pPr marL="400050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Composite methods </a:t>
              </a:r>
              <a:br>
                <a:rPr lang="en-US" dirty="0">
                  <a:latin typeface="Titillium Web" panose="00000500000000000000" pitchFamily="2" charset="0"/>
                </a:rPr>
              </a:br>
              <a:r>
                <a:rPr lang="en-US" dirty="0">
                  <a:latin typeface="Titillium Web" panose="00000500000000000000" pitchFamily="2" charset="0"/>
                </a:rPr>
                <a:t>(</a:t>
              </a:r>
              <a:r>
                <a:rPr lang="en-US" b="1" dirty="0">
                  <a:latin typeface="Titillium Web" panose="00000500000000000000" pitchFamily="2" charset="0"/>
                </a:rPr>
                <a:t>r2SCAN-3c,</a:t>
              </a:r>
              <a:r>
                <a:rPr lang="el-GR" b="1" dirty="0">
                  <a:latin typeface="Titillium Web" panose="00000500000000000000" pitchFamily="2" charset="0"/>
                </a:rPr>
                <a:t> ω</a:t>
              </a:r>
              <a:r>
                <a:rPr lang="en-US" b="1" dirty="0">
                  <a:latin typeface="Titillium Web" panose="00000500000000000000" pitchFamily="2" charset="0"/>
                </a:rPr>
                <a:t>B97X-3c</a:t>
              </a:r>
              <a:r>
                <a:rPr lang="en-US" dirty="0">
                  <a:latin typeface="Titillium Web" panose="00000500000000000000" pitchFamily="2" charset="0"/>
                </a:rPr>
                <a:t>)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Basis superposition error (BSSE)</a:t>
              </a:r>
            </a:p>
            <a:p>
              <a:pPr marL="400050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Counterpoise method (CP)</a:t>
              </a:r>
              <a:endParaRPr lang="en-US" i="1" dirty="0">
                <a:latin typeface="Titillium Web" panose="00000500000000000000" pitchFamily="2" charset="0"/>
              </a:endParaRPr>
            </a:p>
            <a:p>
              <a:pPr marL="400050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Geometrical counterpoise (</a:t>
              </a:r>
              <a:r>
                <a:rPr lang="en-US" dirty="0" err="1">
                  <a:latin typeface="Titillium Web" panose="00000500000000000000" pitchFamily="2" charset="0"/>
                </a:rPr>
                <a:t>gCP</a:t>
              </a:r>
              <a:r>
                <a:rPr lang="en-US" dirty="0">
                  <a:latin typeface="Titillium Web" panose="00000500000000000000" pitchFamily="2" charset="0"/>
                </a:rPr>
                <a:t>)</a:t>
              </a:r>
            </a:p>
            <a:p>
              <a:pPr marL="400050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Extrapolation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158BDB-A324-7DB2-B565-EE286DCE546A}"/>
              </a:ext>
            </a:extLst>
          </p:cNvPr>
          <p:cNvGrpSpPr/>
          <p:nvPr/>
        </p:nvGrpSpPr>
        <p:grpSpPr>
          <a:xfrm>
            <a:off x="18241898" y="1087964"/>
            <a:ext cx="2724472" cy="4497494"/>
            <a:chOff x="18241898" y="1204076"/>
            <a:chExt cx="2724472" cy="4497494"/>
          </a:xfrm>
        </p:grpSpPr>
        <p:pic>
          <p:nvPicPr>
            <p:cNvPr id="3" name="Content Placeholder 12">
              <a:extLst>
                <a:ext uri="{FF2B5EF4-FFF2-40B4-BE49-F238E27FC236}">
                  <a16:creationId xmlns:a16="http://schemas.microsoft.com/office/drawing/2014/main" id="{70B40675-A8FE-C3AE-F717-43FFEE5F8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41898" y="3872770"/>
              <a:ext cx="2724472" cy="182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Content Placeholder 13">
              <a:extLst>
                <a:ext uri="{FF2B5EF4-FFF2-40B4-BE49-F238E27FC236}">
                  <a16:creationId xmlns:a16="http://schemas.microsoft.com/office/drawing/2014/main" id="{480F6825-C51F-2B6A-7E15-C96A4D7D7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41898" y="1586836"/>
              <a:ext cx="2724472" cy="182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6900CC-BB02-C1C3-D464-C078812055CE}"/>
                </a:ext>
              </a:extLst>
            </p:cNvPr>
            <p:cNvSpPr txBox="1"/>
            <p:nvPr/>
          </p:nvSpPr>
          <p:spPr>
            <a:xfrm>
              <a:off x="18726329" y="1204076"/>
              <a:ext cx="17556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tillium Web" panose="00000500000000000000" pitchFamily="2" charset="0"/>
                </a:rPr>
                <a:t>Molecular nanotube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FDAB49-9C79-FD7E-77E7-3D26DA6FE77F}"/>
                </a:ext>
              </a:extLst>
            </p:cNvPr>
            <p:cNvSpPr txBox="1"/>
            <p:nvPr/>
          </p:nvSpPr>
          <p:spPr>
            <a:xfrm>
              <a:off x="18726328" y="3564993"/>
              <a:ext cx="15520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tillium Web" panose="00000500000000000000" pitchFamily="2" charset="0"/>
                </a:rPr>
                <a:t>Periodic nanotube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D9779B-5DF6-D156-6037-73900AB99EFD}"/>
              </a:ext>
            </a:extLst>
          </p:cNvPr>
          <p:cNvGrpSpPr/>
          <p:nvPr/>
        </p:nvGrpSpPr>
        <p:grpSpPr>
          <a:xfrm>
            <a:off x="21348204" y="1087964"/>
            <a:ext cx="2967627" cy="4497494"/>
            <a:chOff x="21348204" y="1204076"/>
            <a:chExt cx="2967627" cy="4497494"/>
          </a:xfrm>
        </p:grpSpPr>
        <p:pic>
          <p:nvPicPr>
            <p:cNvPr id="8" name="Content Placeholder 25">
              <a:extLst>
                <a:ext uri="{FF2B5EF4-FFF2-40B4-BE49-F238E27FC236}">
                  <a16:creationId xmlns:a16="http://schemas.microsoft.com/office/drawing/2014/main" id="{E8624116-0139-8BFB-9879-DB628F03D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8204" y="3872770"/>
              <a:ext cx="2967627" cy="182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Content Placeholder 26">
              <a:extLst>
                <a:ext uri="{FF2B5EF4-FFF2-40B4-BE49-F238E27FC236}">
                  <a16:creationId xmlns:a16="http://schemas.microsoft.com/office/drawing/2014/main" id="{92395612-B601-D088-1445-4F56FB414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8204" y="1586836"/>
              <a:ext cx="2967627" cy="182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4302C0-E3BB-1FEA-F26E-8BF51D601108}"/>
                </a:ext>
              </a:extLst>
            </p:cNvPr>
            <p:cNvSpPr txBox="1"/>
            <p:nvPr/>
          </p:nvSpPr>
          <p:spPr>
            <a:xfrm>
              <a:off x="21989478" y="1204076"/>
              <a:ext cx="16850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tillium Web" panose="00000500000000000000" pitchFamily="2" charset="0"/>
                </a:rPr>
                <a:t>Molecular graphene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712A5D9-9A39-BD8F-4555-769A154CF036}"/>
                </a:ext>
              </a:extLst>
            </p:cNvPr>
            <p:cNvSpPr txBox="1"/>
            <p:nvPr/>
          </p:nvSpPr>
          <p:spPr>
            <a:xfrm>
              <a:off x="22058407" y="3569240"/>
              <a:ext cx="15472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tillium Web" panose="00000500000000000000" pitchFamily="2" charset="0"/>
                </a:rPr>
                <a:t>Periodic graphene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93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71823 -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11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59259E-6 L -0.79231 0.0057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22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1.04922 0.0101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461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0482 0.8856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4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EABA7E7-B040-030A-90E5-515ACE356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6AD96A7-FD12-3A8D-3196-87B0112B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 2 – Lithium-Sulfur (Li-S) batteries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4BCF9E-ED4C-37C5-88B3-CA8EEBB485BA}"/>
              </a:ext>
            </a:extLst>
          </p:cNvPr>
          <p:cNvSpPr txBox="1"/>
          <p:nvPr/>
        </p:nvSpPr>
        <p:spPr>
          <a:xfrm>
            <a:off x="13211503" y="74611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FB0E502-1113-9DED-33C6-06D5A88A08BD}"/>
              </a:ext>
            </a:extLst>
          </p:cNvPr>
          <p:cNvSpPr txBox="1">
            <a:spLocks/>
          </p:cNvSpPr>
          <p:nvPr/>
        </p:nvSpPr>
        <p:spPr>
          <a:xfrm>
            <a:off x="5674217" y="900001"/>
            <a:ext cx="6394118" cy="4679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marR="0" lvl="1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333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marR="0" lvl="2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6BB74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High Energy Density:</a:t>
            </a:r>
            <a:endParaRPr lang="en-US" dirty="0"/>
          </a:p>
          <a:p>
            <a:pPr marL="228600" indent="0" algn="just"/>
            <a:r>
              <a:rPr lang="en-US" dirty="0"/>
              <a:t>About 2–3 times higher than conventional Li-ion batteries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High Specific Capacity</a:t>
            </a:r>
          </a:p>
          <a:p>
            <a:pPr marL="228600" indent="0" algn="just"/>
            <a:r>
              <a:rPr lang="en-US" dirty="0"/>
              <a:t>Sulfur provides 1675 </a:t>
            </a:r>
            <a:r>
              <a:rPr lang="en-US" dirty="0" err="1"/>
              <a:t>mAh</a:t>
            </a:r>
            <a:r>
              <a:rPr lang="en-US" dirty="0"/>
              <a:t> g⁻¹, based on full conversion to </a:t>
            </a:r>
            <a:r>
              <a:rPr lang="en-US" dirty="0" err="1"/>
              <a:t>Li₂S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Lightweight and Low-Cost Materials</a:t>
            </a:r>
          </a:p>
          <a:p>
            <a:pPr marL="228600" indent="0" algn="just"/>
            <a:r>
              <a:rPr lang="en-US" dirty="0"/>
              <a:t>Both lithium and sulfur are abundant and inexpensive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Main Challenges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The polysulfide shuttle effect, 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Large volume expansion (~80%)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Poor conductivity of sulfur and </a:t>
            </a:r>
            <a:r>
              <a:rPr lang="en-US" dirty="0" err="1"/>
              <a:t>Li₂S</a:t>
            </a:r>
            <a:r>
              <a:rPr lang="en-US" dirty="0"/>
              <a:t> 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Limit cycle life and efficiency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b="1" dirty="0"/>
              <a:t>Research Focus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Developing conductive carbon hosts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Cathode designs that improve Li⁺ diffusion 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Suppression of shuttle reactions</a:t>
            </a:r>
          </a:p>
        </p:txBody>
      </p:sp>
      <p:pic>
        <p:nvPicPr>
          <p:cNvPr id="3" name="Picture 2" descr="A diagram of a light bulb and a graph&#10;&#10;AI-generated content may be incorrect.">
            <a:extLst>
              <a:ext uri="{FF2B5EF4-FFF2-40B4-BE49-F238E27FC236}">
                <a16:creationId xmlns:a16="http://schemas.microsoft.com/office/drawing/2014/main" id="{DD3C1A49-C312-3008-3332-E34DCCD96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69" y="1053890"/>
            <a:ext cx="4359807" cy="423367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C59E24-6392-31DD-B5C6-10C213BB3AFD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C536D1C-7500-C0E9-7DCF-28748CAC1B6C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FAEBD2B-1A9B-80FF-EEAB-9C2368A81D90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11570A0-7AD2-11A0-641A-842A14346F8A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DCE8DA-B58E-E7C1-0665-084E027CB9A8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0" name="Picture 9" descr="A blue and grey logo&#10;&#10;AI-generated content may be incorrect.">
            <a:extLst>
              <a:ext uri="{FF2B5EF4-FFF2-40B4-BE49-F238E27FC236}">
                <a16:creationId xmlns:a16="http://schemas.microsoft.com/office/drawing/2014/main" id="{77A1A835-F207-5780-C6FA-08C470DCB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7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BA67754-11CA-24D9-1099-140C12745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E8AB46A-9AD7-8594-AF45-83D445CF4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 2 – Lithium-Sulfur (Li-S) batteries</a:t>
            </a:r>
          </a:p>
        </p:txBody>
      </p:sp>
      <p:pic>
        <p:nvPicPr>
          <p:cNvPr id="3" name="Picture 2" descr="A diagram of a light bulb and a graph&#10;&#10;AI-generated content may be incorrect.">
            <a:extLst>
              <a:ext uri="{FF2B5EF4-FFF2-40B4-BE49-F238E27FC236}">
                <a16:creationId xmlns:a16="http://schemas.microsoft.com/office/drawing/2014/main" id="{F1C302DA-E692-EB5C-15BC-09ABB8184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69" y="1053890"/>
            <a:ext cx="4359807" cy="4233672"/>
          </a:xfrm>
          <a:prstGeom prst="rect">
            <a:avLst/>
          </a:prstGeom>
        </p:spPr>
      </p:pic>
      <p:sp>
        <p:nvSpPr>
          <p:cNvPr id="2" name="Flowchart: Extract 1">
            <a:extLst>
              <a:ext uri="{FF2B5EF4-FFF2-40B4-BE49-F238E27FC236}">
                <a16:creationId xmlns:a16="http://schemas.microsoft.com/office/drawing/2014/main" id="{981CA9EB-8850-0B39-4292-31270C3D6CD1}"/>
              </a:ext>
            </a:extLst>
          </p:cNvPr>
          <p:cNvSpPr/>
          <p:nvPr/>
        </p:nvSpPr>
        <p:spPr>
          <a:xfrm rot="16200000">
            <a:off x="4480066" y="1935589"/>
            <a:ext cx="2637183" cy="3748709"/>
          </a:xfrm>
          <a:prstGeom prst="flowChartExtra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15F4D83-3DB8-BA31-2426-9B7E442EF60C}"/>
              </a:ext>
            </a:extLst>
          </p:cNvPr>
          <p:cNvSpPr/>
          <p:nvPr/>
        </p:nvSpPr>
        <p:spPr>
          <a:xfrm>
            <a:off x="10961270" y="2533561"/>
            <a:ext cx="278239" cy="278239"/>
          </a:xfrm>
          <a:prstGeom prst="ellipse">
            <a:avLst/>
          </a:prstGeom>
          <a:solidFill>
            <a:srgbClr val="C3C31A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8FD2CA-B5C4-7CE7-21B7-3B25DB1F07CB}"/>
              </a:ext>
            </a:extLst>
          </p:cNvPr>
          <p:cNvSpPr txBox="1"/>
          <p:nvPr/>
        </p:nvSpPr>
        <p:spPr>
          <a:xfrm>
            <a:off x="10505514" y="2900145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tillium Web" panose="00000500000000000000" pitchFamily="2" charset="0"/>
              </a:rPr>
              <a:t>Sulfur atoms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AE48135-C56C-962A-4B54-B410A820558B}"/>
              </a:ext>
            </a:extLst>
          </p:cNvPr>
          <p:cNvSpPr/>
          <p:nvPr/>
        </p:nvSpPr>
        <p:spPr>
          <a:xfrm>
            <a:off x="10961270" y="3429000"/>
            <a:ext cx="278239" cy="278239"/>
          </a:xfrm>
          <a:prstGeom prst="ellipse">
            <a:avLst/>
          </a:prstGeom>
          <a:solidFill>
            <a:srgbClr val="1B1BC3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C5A5F6-5844-D0F8-73B5-5B81EBD95012}"/>
              </a:ext>
            </a:extLst>
          </p:cNvPr>
          <p:cNvSpPr txBox="1"/>
          <p:nvPr/>
        </p:nvSpPr>
        <p:spPr>
          <a:xfrm>
            <a:off x="10505514" y="3795584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tillium Web" panose="00000500000000000000" pitchFamily="2" charset="0"/>
              </a:rPr>
              <a:t>Lithium atoms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03A653-B5AD-0446-E02A-E9F560819D03}"/>
              </a:ext>
            </a:extLst>
          </p:cNvPr>
          <p:cNvGrpSpPr/>
          <p:nvPr/>
        </p:nvGrpSpPr>
        <p:grpSpPr>
          <a:xfrm>
            <a:off x="7673012" y="1053890"/>
            <a:ext cx="2487829" cy="4679669"/>
            <a:chOff x="7673012" y="1053890"/>
            <a:chExt cx="2487829" cy="4679669"/>
          </a:xfrm>
        </p:grpSpPr>
        <p:pic>
          <p:nvPicPr>
            <p:cNvPr id="4" name="Picture 3" descr="A screenshot of a cell phone&#10;&#10;AI-generated content may be incorrect.">
              <a:extLst>
                <a:ext uri="{FF2B5EF4-FFF2-40B4-BE49-F238E27FC236}">
                  <a16:creationId xmlns:a16="http://schemas.microsoft.com/office/drawing/2014/main" id="{709D0C50-F308-28B0-76B9-1AD1C98CC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3012" y="1499436"/>
              <a:ext cx="2487829" cy="423412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E50CB8-EEAD-C6BD-512C-CC48C9D648A7}"/>
                </a:ext>
              </a:extLst>
            </p:cNvPr>
            <p:cNvSpPr txBox="1"/>
            <p:nvPr/>
          </p:nvSpPr>
          <p:spPr>
            <a:xfrm>
              <a:off x="7984006" y="1053890"/>
              <a:ext cx="21162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itillium Web" panose="00000500000000000000" pitchFamily="2" charset="0"/>
                </a:rPr>
                <a:t>Atomistic model of Li</a:t>
              </a:r>
              <a:r>
                <a:rPr lang="en-US" b="1" baseline="-25000" dirty="0">
                  <a:latin typeface="Titillium Web" panose="00000500000000000000" pitchFamily="2" charset="0"/>
                </a:rPr>
                <a:t>0.4</a:t>
              </a:r>
              <a:r>
                <a:rPr lang="en-US" b="1" dirty="0">
                  <a:latin typeface="Titillium Web" panose="00000500000000000000" pitchFamily="2" charset="0"/>
                </a:rPr>
                <a:t>S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54DBF10-BAEB-D176-6CA2-93B042CD39A2}"/>
              </a:ext>
            </a:extLst>
          </p:cNvPr>
          <p:cNvGrpSpPr/>
          <p:nvPr/>
        </p:nvGrpSpPr>
        <p:grpSpPr>
          <a:xfrm>
            <a:off x="12495692" y="1192867"/>
            <a:ext cx="7791435" cy="4472265"/>
            <a:chOff x="195812" y="981070"/>
            <a:chExt cx="7791435" cy="447226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A1B3636-AAAF-4096-FFA8-98DC6F473948}"/>
                </a:ext>
              </a:extLst>
            </p:cNvPr>
            <p:cNvGrpSpPr/>
            <p:nvPr/>
          </p:nvGrpSpPr>
          <p:grpSpPr>
            <a:xfrm>
              <a:off x="195812" y="981070"/>
              <a:ext cx="3782494" cy="4472265"/>
              <a:chOff x="195812" y="981070"/>
              <a:chExt cx="3782494" cy="4472265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C2F56EFF-247F-2C41-0C06-F7C46B8DB286}"/>
                  </a:ext>
                </a:extLst>
              </p:cNvPr>
              <p:cNvSpPr/>
              <p:nvPr/>
            </p:nvSpPr>
            <p:spPr>
              <a:xfrm>
                <a:off x="195812" y="981070"/>
                <a:ext cx="3782494" cy="44722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F3A62D4-773A-7736-7972-33027B9D2924}"/>
                  </a:ext>
                </a:extLst>
              </p:cNvPr>
              <p:cNvGrpSpPr/>
              <p:nvPr/>
            </p:nvGrpSpPr>
            <p:grpSpPr>
              <a:xfrm>
                <a:off x="294225" y="988387"/>
                <a:ext cx="3603087" cy="307777"/>
                <a:chOff x="192625" y="1013787"/>
                <a:chExt cx="3603087" cy="307777"/>
              </a:xfrm>
            </p:grpSpPr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22C33FB1-E4B9-80F6-86B2-85E585F255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2625" y="1321564"/>
                  <a:ext cx="360308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8397AB9-2A8A-324D-E311-7D52601AE69D}"/>
                    </a:ext>
                  </a:extLst>
                </p:cNvPr>
                <p:cNvSpPr txBox="1"/>
                <p:nvPr/>
              </p:nvSpPr>
              <p:spPr>
                <a:xfrm>
                  <a:off x="1231563" y="1013787"/>
                  <a:ext cx="145905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Titillium Web" panose="00000500000000000000" pitchFamily="2" charset="0"/>
                    </a:rPr>
                    <a:t>DFT calculations</a:t>
                  </a: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19573F4-18DA-9872-68E3-DE9AA26EAE45}"/>
                  </a:ext>
                </a:extLst>
              </p:cNvPr>
              <p:cNvSpPr txBox="1"/>
              <p:nvPr/>
            </p:nvSpPr>
            <p:spPr>
              <a:xfrm>
                <a:off x="259313" y="1353865"/>
                <a:ext cx="3603088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Geometry optimization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Determine the most stable atomic arrangement of </a:t>
                </a:r>
                <a:r>
                  <a:rPr lang="en-US" dirty="0" err="1">
                    <a:latin typeface="Titillium Web" panose="00000500000000000000" pitchFamily="2" charset="0"/>
                  </a:rPr>
                  <a:t>LiₓS</a:t>
                </a:r>
                <a:r>
                  <a:rPr lang="en-US" dirty="0">
                    <a:latin typeface="Titillium Web" panose="00000500000000000000" pitchFamily="2" charset="0"/>
                  </a:rPr>
                  <a:t> phases (e.g., </a:t>
                </a:r>
                <a:r>
                  <a:rPr lang="en-US" dirty="0" err="1">
                    <a:latin typeface="Titillium Web" panose="00000500000000000000" pitchFamily="2" charset="0"/>
                  </a:rPr>
                  <a:t>Li₂S</a:t>
                </a:r>
                <a:r>
                  <a:rPr lang="en-US" dirty="0">
                    <a:latin typeface="Titillium Web" panose="00000500000000000000" pitchFamily="2" charset="0"/>
                  </a:rPr>
                  <a:t>, Li₀.₄S)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Electronic structure analysis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Calculate band structure and DOS to assess electronic conductivity changes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Charge distribution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Examine charge transfer between Li and S using Bader or Mulliken analysis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Formation energies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Evaluate thermodynamic stability of intermediate </a:t>
                </a:r>
                <a:r>
                  <a:rPr lang="en-US" dirty="0" err="1">
                    <a:latin typeface="Titillium Web" panose="00000500000000000000" pitchFamily="2" charset="0"/>
                  </a:rPr>
                  <a:t>Li₂S</a:t>
                </a:r>
                <a:r>
                  <a:rPr lang="en-US" dirty="0">
                    <a:latin typeface="Titillium Web" panose="00000500000000000000" pitchFamily="2" charset="0"/>
                  </a:rPr>
                  <a:t>ₓ species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Adsorption energies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Interactions of Li ions or polysulfides with conductive hosts and coatings (carbon, </a:t>
                </a:r>
                <a:r>
                  <a:rPr lang="en-US" dirty="0" err="1">
                    <a:latin typeface="Titillium Web" panose="00000500000000000000" pitchFamily="2" charset="0"/>
                  </a:rPr>
                  <a:t>TiO</a:t>
                </a:r>
                <a:r>
                  <a:rPr lang="en-US" dirty="0">
                    <a:latin typeface="Titillium Web" panose="00000500000000000000" pitchFamily="2" charset="0"/>
                  </a:rPr>
                  <a:t>₂)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Vibrational properties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Predict Raman/IR spectra to connect with experiment and monitor Li–S bond dynamics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D4A591F-6A40-E90A-0294-C14C2BBC8CAF}"/>
                </a:ext>
              </a:extLst>
            </p:cNvPr>
            <p:cNvGrpSpPr/>
            <p:nvPr/>
          </p:nvGrpSpPr>
          <p:grpSpPr>
            <a:xfrm>
              <a:off x="4204753" y="981070"/>
              <a:ext cx="3782494" cy="4472265"/>
              <a:chOff x="195812" y="981070"/>
              <a:chExt cx="3782494" cy="4580766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F21D7D7E-508E-49AC-B27D-6773082F703E}"/>
                  </a:ext>
                </a:extLst>
              </p:cNvPr>
              <p:cNvSpPr/>
              <p:nvPr/>
            </p:nvSpPr>
            <p:spPr>
              <a:xfrm>
                <a:off x="195812" y="981070"/>
                <a:ext cx="3782494" cy="458076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C1D472B3-BBE0-EF5A-378F-2F8B4B14415F}"/>
                  </a:ext>
                </a:extLst>
              </p:cNvPr>
              <p:cNvGrpSpPr/>
              <p:nvPr/>
            </p:nvGrpSpPr>
            <p:grpSpPr>
              <a:xfrm>
                <a:off x="294225" y="988387"/>
                <a:ext cx="3603087" cy="307777"/>
                <a:chOff x="192625" y="1013787"/>
                <a:chExt cx="3603087" cy="307777"/>
              </a:xfrm>
            </p:grpSpPr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98E4677A-A132-26E4-7828-87DBF3A388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2625" y="1321564"/>
                  <a:ext cx="360308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AFD2B33-D6F1-A7BA-C2B1-930B0B631E56}"/>
                    </a:ext>
                  </a:extLst>
                </p:cNvPr>
                <p:cNvSpPr txBox="1"/>
                <p:nvPr/>
              </p:nvSpPr>
              <p:spPr>
                <a:xfrm>
                  <a:off x="1258014" y="1013787"/>
                  <a:ext cx="140615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Titillium Web" panose="00000500000000000000" pitchFamily="2" charset="0"/>
                    </a:rPr>
                    <a:t>MD simulations</a:t>
                  </a: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AB4C35-490D-A048-3A8B-74B1FC863423}"/>
                  </a:ext>
                </a:extLst>
              </p:cNvPr>
              <p:cNvSpPr txBox="1"/>
              <p:nvPr/>
            </p:nvSpPr>
            <p:spPr>
              <a:xfrm>
                <a:off x="259313" y="1352633"/>
                <a:ext cx="3603088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Diffusion coefficients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Quantify Li⁺ mobility through Li–S matrix or electrolyte, crucial for charge transport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Temperature-dependent behavior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Simulate structural evolution at operating temperatures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Interfacial dynamics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Study Li⁺ transport across interfaces (e.g., cathode-electrolyte boundaries).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Thermal stability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Observe melting, phase transition, and degradation pathways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Polysulfide migration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Track formation and dissolution of </a:t>
                </a:r>
                <a:r>
                  <a:rPr lang="en-US" dirty="0" err="1">
                    <a:latin typeface="Titillium Web" panose="00000500000000000000" pitchFamily="2" charset="0"/>
                  </a:rPr>
                  <a:t>Li₂S</a:t>
                </a:r>
                <a:r>
                  <a:rPr lang="en-US" dirty="0">
                    <a:latin typeface="Titillium Web" panose="00000500000000000000" pitchFamily="2" charset="0"/>
                  </a:rPr>
                  <a:t>ₓ species contributing to the “shuttle effect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Titillium Web" panose="00000500000000000000" pitchFamily="2" charset="0"/>
                  </a:rPr>
                  <a:t>Mechanical properties</a:t>
                </a:r>
              </a:p>
              <a:p>
                <a:pPr algn="just"/>
                <a:r>
                  <a:rPr lang="en-US" dirty="0">
                    <a:latin typeface="Titillium Web" panose="00000500000000000000" pitchFamily="2" charset="0"/>
                  </a:rPr>
                  <a:t>Evaluate elastic response, viscosity, and stress-strain behavior</a:t>
                </a:r>
              </a:p>
            </p:txBody>
          </p:sp>
        </p:grp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39A27B9-97F4-F13D-7AF2-052755BC85BC}"/>
              </a:ext>
            </a:extLst>
          </p:cNvPr>
          <p:cNvSpPr/>
          <p:nvPr/>
        </p:nvSpPr>
        <p:spPr>
          <a:xfrm>
            <a:off x="8083164" y="1374500"/>
            <a:ext cx="3603087" cy="712881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</a:ln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18F8FC-9BCE-8306-F85B-432883477C01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147A792-1EA5-FAF8-A87B-2D4C849A1DC4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2F4B365-A151-8B5B-C57A-64E183CC7C69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62304DC-AE4F-7DD4-6893-A83A86EB39EA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2411D3-42DB-4B1E-D260-5D468D517E5E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9" name="Picture 18" descr="A blue and grey logo&#10;&#10;AI-generated content may be incorrect.">
            <a:extLst>
              <a:ext uri="{FF2B5EF4-FFF2-40B4-BE49-F238E27FC236}">
                <a16:creationId xmlns:a16="http://schemas.microsoft.com/office/drawing/2014/main" id="{3E237962-5F46-1A86-7EF0-12D37E654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3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L -0.55534 -0.0134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73" y="-67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0.69648 -0.0238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31" y="-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2C7676E-650B-455B-5707-00DA7966E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LiS MD">
            <a:hlinkClick r:id="" action="ppaction://media"/>
            <a:extLst>
              <a:ext uri="{FF2B5EF4-FFF2-40B4-BE49-F238E27FC236}">
                <a16:creationId xmlns:a16="http://schemas.microsoft.com/office/drawing/2014/main" id="{642CD1F7-24F2-2BF5-F31B-B1D7AE97351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55"/>
                </p14:media>
              </p:ext>
            </p:extLst>
          </p:nvPr>
        </p:nvPicPr>
        <p:blipFill>
          <a:blip r:embed="rId5"/>
          <a:srcRect l="34181" t="19139" r="33774" b="17831"/>
          <a:stretch>
            <a:fillRect/>
          </a:stretch>
        </p:blipFill>
        <p:spPr>
          <a:xfrm>
            <a:off x="-441294" y="1082666"/>
            <a:ext cx="3906983" cy="432261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3342AA9-CD86-66C9-880F-055F2092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 2 – Lithium-Sulfur (</a:t>
            </a:r>
            <a:r>
              <a:rPr lang="en-US" dirty="0" err="1"/>
              <a:t>LiS</a:t>
            </a:r>
            <a:r>
              <a:rPr lang="en-US" dirty="0"/>
              <a:t>) batteries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736401-0C99-9088-EEB4-59712F585D0F}"/>
              </a:ext>
            </a:extLst>
          </p:cNvPr>
          <p:cNvGrpSpPr/>
          <p:nvPr/>
        </p:nvGrpSpPr>
        <p:grpSpPr>
          <a:xfrm>
            <a:off x="7620224" y="906243"/>
            <a:ext cx="4326284" cy="4797871"/>
            <a:chOff x="3635756" y="922134"/>
            <a:chExt cx="5217958" cy="447226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9911C6B-9AD0-B931-AAD6-AA1B359EA691}"/>
                </a:ext>
              </a:extLst>
            </p:cNvPr>
            <p:cNvGrpSpPr/>
            <p:nvPr/>
          </p:nvGrpSpPr>
          <p:grpSpPr>
            <a:xfrm>
              <a:off x="3635756" y="922134"/>
              <a:ext cx="5217958" cy="4472265"/>
              <a:chOff x="195812" y="981070"/>
              <a:chExt cx="3782494" cy="4472265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F1C9077-AED4-04B7-5EC7-3F303A7D636D}"/>
                  </a:ext>
                </a:extLst>
              </p:cNvPr>
              <p:cNvSpPr/>
              <p:nvPr/>
            </p:nvSpPr>
            <p:spPr>
              <a:xfrm>
                <a:off x="195812" y="981070"/>
                <a:ext cx="3782494" cy="44722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12D89D-8AD9-CD75-5E53-C4F6D82AF7C8}"/>
                  </a:ext>
                </a:extLst>
              </p:cNvPr>
              <p:cNvSpPr txBox="1"/>
              <p:nvPr/>
            </p:nvSpPr>
            <p:spPr>
              <a:xfrm>
                <a:off x="880698" y="1112826"/>
                <a:ext cx="23284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Titillium Web" panose="00000500000000000000" pitchFamily="2" charset="0"/>
                  </a:rPr>
                  <a:t>Mean Squared Displacement (MSD) method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1FA42B1-FBCF-1018-17D6-6825043A7F65}"/>
                    </a:ext>
                  </a:extLst>
                </p:cNvPr>
                <p:cNvSpPr txBox="1"/>
                <p:nvPr/>
              </p:nvSpPr>
              <p:spPr>
                <a:xfrm>
                  <a:off x="3912361" y="1379406"/>
                  <a:ext cx="4427256" cy="3793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Concept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dirty="0">
                      <a:latin typeface="Titillium Web" panose="00000500000000000000" pitchFamily="2" charset="0"/>
                    </a:rPr>
                    <a:t>Measures how far Li ions move on average time during MD simulations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Equation</a:t>
                  </a:r>
                </a:p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𝑀𝑆𝐷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>
                    <a:latin typeface="Titillium Web" panose="00000500000000000000" pitchFamily="2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Diffusion coefficient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dirty="0">
                      <a:latin typeface="Titillium Web" panose="00000500000000000000" pitchFamily="2" charset="0"/>
                    </a:rPr>
                    <a:t>Obtained from the slope of the linear region of the MSD curve</a:t>
                  </a:r>
                </a:p>
                <a:p>
                  <a:pPr algn="ct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𝑀𝑆𝐷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latin typeface="Titillium Web" panose="00000500000000000000" pitchFamily="2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b="1" dirty="0">
                      <a:latin typeface="Titillium Web" panose="00000500000000000000" pitchFamily="2" charset="0"/>
                    </a:rPr>
                    <a:t>Interpretation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dirty="0">
                      <a:latin typeface="Titillium Web" panose="00000500000000000000" pitchFamily="2" charset="0"/>
                    </a:rPr>
                    <a:t>The slope reflects Li⁺ mobility - faster diffusion gives a steeper MSD curve.</a:t>
                  </a: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1FA42B1-FBCF-1018-17D6-6825043A7F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2361" y="1379406"/>
                  <a:ext cx="4427256" cy="3793460"/>
                </a:xfrm>
                <a:prstGeom prst="rect">
                  <a:avLst/>
                </a:prstGeom>
                <a:blipFill>
                  <a:blip r:embed="rId6"/>
                  <a:stretch>
                    <a:fillRect l="-498" b="-494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D49765-C7E7-E8D1-CA2A-ECDF66B24598}"/>
              </a:ext>
            </a:extLst>
          </p:cNvPr>
          <p:cNvGrpSpPr/>
          <p:nvPr/>
        </p:nvGrpSpPr>
        <p:grpSpPr>
          <a:xfrm>
            <a:off x="2989631" y="906243"/>
            <a:ext cx="4302722" cy="4797871"/>
            <a:chOff x="2989631" y="906243"/>
            <a:chExt cx="4302722" cy="479787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DD51E4F-72D2-24D7-43F1-35ECA8C150B6}"/>
                </a:ext>
              </a:extLst>
            </p:cNvPr>
            <p:cNvGrpSpPr/>
            <p:nvPr/>
          </p:nvGrpSpPr>
          <p:grpSpPr>
            <a:xfrm>
              <a:off x="2989631" y="906243"/>
              <a:ext cx="4302722" cy="4797871"/>
              <a:chOff x="195812" y="981070"/>
              <a:chExt cx="3782494" cy="4472265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E13E2C06-91F0-5C4A-AE09-D3AABBB85E00}"/>
                  </a:ext>
                </a:extLst>
              </p:cNvPr>
              <p:cNvSpPr/>
              <p:nvPr/>
            </p:nvSpPr>
            <p:spPr>
              <a:xfrm>
                <a:off x="195812" y="981070"/>
                <a:ext cx="3782494" cy="44722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8FC3E9B-FE0C-72FD-7CB1-B9DDA3C6DBB0}"/>
                  </a:ext>
                </a:extLst>
              </p:cNvPr>
              <p:cNvSpPr txBox="1"/>
              <p:nvPr/>
            </p:nvSpPr>
            <p:spPr>
              <a:xfrm>
                <a:off x="1229118" y="1112826"/>
                <a:ext cx="16316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Titillium Web" panose="00000500000000000000" pitchFamily="2" charset="0"/>
                  </a:rPr>
                  <a:t>MD simulation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E85B8D7-245B-7DB8-18D0-B40B1C089402}"/>
                </a:ext>
              </a:extLst>
            </p:cNvPr>
            <p:cNvSpPr txBox="1"/>
            <p:nvPr/>
          </p:nvSpPr>
          <p:spPr>
            <a:xfrm>
              <a:off x="3069277" y="1481746"/>
              <a:ext cx="3906983" cy="39433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Force field</a:t>
              </a:r>
            </a:p>
            <a:p>
              <a:pPr>
                <a:lnSpc>
                  <a:spcPct val="150000"/>
                </a:lnSpc>
              </a:pPr>
              <a:r>
                <a:rPr lang="en-US" dirty="0" err="1">
                  <a:latin typeface="Titillium Web" panose="00000500000000000000" pitchFamily="2" charset="0"/>
                </a:rPr>
                <a:t>ReaxFF</a:t>
              </a:r>
              <a:r>
                <a:rPr lang="en-US" dirty="0">
                  <a:latin typeface="Titillium Web" panose="00000500000000000000" pitchFamily="2" charset="0"/>
                </a:rPr>
                <a:t> for Li-S systems</a:t>
              </a:r>
            </a:p>
            <a:p>
              <a:pPr>
                <a:lnSpc>
                  <a:spcPct val="150000"/>
                </a:lnSpc>
              </a:pPr>
              <a:r>
                <a:rPr lang="en-US" dirty="0">
                  <a:latin typeface="Titillium Web" panose="00000500000000000000" pitchFamily="2" charset="0"/>
                  <a:hlinkClick r:id="rId7"/>
                </a:rPr>
                <a:t>https://doi.org/10.1039/C4CP04532G</a:t>
              </a:r>
              <a:r>
                <a:rPr lang="en-US" dirty="0">
                  <a:latin typeface="Titillium Web" panose="00000500000000000000" pitchFamily="2" charset="0"/>
                </a:rPr>
                <a:t> 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b="1" dirty="0">
                  <a:latin typeface="Titillium Web" panose="00000500000000000000" pitchFamily="2" charset="0"/>
                </a:rPr>
                <a:t>Key capabilities</a:t>
              </a:r>
            </a:p>
            <a:p>
              <a:pPr marL="400050" lvl="7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Describes bond formation and breaking</a:t>
              </a:r>
            </a:p>
            <a:p>
              <a:pPr marL="400050" lvl="8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Captures structural, mechanical, and kinetic properties</a:t>
              </a:r>
            </a:p>
            <a:p>
              <a:pPr marL="400050" lvl="8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Enables analysis of mechanical strength, yield stress, and Young’s modulus as functions of lithiation level.</a:t>
              </a:r>
            </a:p>
            <a:p>
              <a:pPr marL="400050" lvl="8" indent="-400050">
                <a:lnSpc>
                  <a:spcPct val="150000"/>
                </a:lnSpc>
                <a:buFont typeface="+mj-lt"/>
                <a:buAutoNum type="romanLcPeriod"/>
              </a:pPr>
              <a:r>
                <a:rPr lang="en-US" dirty="0">
                  <a:latin typeface="Titillium Web" panose="00000500000000000000" pitchFamily="2" charset="0"/>
                </a:rPr>
                <a:t>Provides diffusion coefficients for Li and S at various Li concentrations.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F11B395-58DC-25FD-2F0F-0F71728C6D7C}"/>
              </a:ext>
            </a:extLst>
          </p:cNvPr>
          <p:cNvSpPr txBox="1"/>
          <p:nvPr/>
        </p:nvSpPr>
        <p:spPr>
          <a:xfrm>
            <a:off x="33183" y="1034366"/>
            <a:ext cx="2919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Titillium Web" panose="00000500000000000000" pitchFamily="2" charset="0"/>
              </a:rPr>
              <a:t>Trajectories of Li</a:t>
            </a:r>
            <a:r>
              <a:rPr lang="en-US" b="1" baseline="-25000" dirty="0">
                <a:latin typeface="Titillium Web" panose="00000500000000000000" pitchFamily="2" charset="0"/>
              </a:rPr>
              <a:t>0.4</a:t>
            </a:r>
            <a:r>
              <a:rPr lang="en-US" b="1" dirty="0">
                <a:latin typeface="Titillium Web" panose="00000500000000000000" pitchFamily="2" charset="0"/>
              </a:rPr>
              <a:t>S MD simulation</a:t>
            </a:r>
          </a:p>
        </p:txBody>
      </p:sp>
      <p:pic>
        <p:nvPicPr>
          <p:cNvPr id="51" name="Picture 50" descr="A graph with a red line&#10;&#10;AI-generated content may be incorrect.">
            <a:extLst>
              <a:ext uri="{FF2B5EF4-FFF2-40B4-BE49-F238E27FC236}">
                <a16:creationId xmlns:a16="http://schemas.microsoft.com/office/drawing/2014/main" id="{D97A8D6E-1333-DD8A-A061-42D9EE2693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77882" y="1726544"/>
            <a:ext cx="4448975" cy="315726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0965FCC-4431-7701-07C3-22C14502D9ED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26E9B61-C10D-E17F-0590-C10A09233AFE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C01CF8C-8469-A857-2F3C-BAA945EABF6A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E4F2636-59BC-3196-5959-8DE291A4B1CB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54E2EB-583B-871B-7B7A-571123BD35D7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0" name="Picture 9" descr="A blue and grey logo&#10;&#10;AI-generated content may be incorrect.">
            <a:extLst>
              <a:ext uri="{FF2B5EF4-FFF2-40B4-BE49-F238E27FC236}">
                <a16:creationId xmlns:a16="http://schemas.microsoft.com/office/drawing/2014/main" id="{BD84A9C0-9127-3596-686D-4F383A473F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4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0.65442 -0.0013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21" y="-6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-0.38072 2.51535E-1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23" y="-34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-0.41992 2.22222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2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BE59C-D6A2-E7F6-FDA6-7CD3DBD31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080000"/>
            <a:ext cx="5836534" cy="4393098"/>
          </a:xfrm>
        </p:spPr>
        <p:txBody>
          <a:bodyPr/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SARS-CoV-2 RNA-dependent RNA polymerase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Ligand: Remdesivir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HR cryo-EM structure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Remdesivir blocks viral RNA synthesis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098876-554B-A8A6-B32F-4DD235B6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 3 – Covid 19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B02AC8-6691-9422-A749-5E4DF3FA1F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16" r="22812" b="5389"/>
          <a:stretch>
            <a:fillRect/>
          </a:stretch>
        </p:blipFill>
        <p:spPr>
          <a:xfrm>
            <a:off x="974670" y="849948"/>
            <a:ext cx="4587930" cy="4853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FAAF73-56CB-5836-9872-2D9820BDB6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354" t="12244" r="28333" b="20435"/>
          <a:stretch>
            <a:fillRect/>
          </a:stretch>
        </p:blipFill>
        <p:spPr>
          <a:xfrm>
            <a:off x="6923572" y="2578099"/>
            <a:ext cx="2959100" cy="30194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C40E7D4-7005-667C-EB72-E5F593F3218E}"/>
              </a:ext>
            </a:extLst>
          </p:cNvPr>
          <p:cNvSpPr txBox="1"/>
          <p:nvPr/>
        </p:nvSpPr>
        <p:spPr>
          <a:xfrm>
            <a:off x="10155821" y="4087821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Remdesivir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EA27E-FBF6-B9DA-D0FA-822846F357DC}"/>
              </a:ext>
            </a:extLst>
          </p:cNvPr>
          <p:cNvSpPr txBox="1"/>
          <p:nvPr/>
        </p:nvSpPr>
        <p:spPr>
          <a:xfrm>
            <a:off x="2763404" y="746117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7BV2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EDF4D9-F4A1-58E3-D0BC-BA1D2B4674D7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0B93D6F-8D66-79B5-2014-296965CF5616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1B6F4D9-4661-96F0-FC98-965AB2C396D5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EBD19EB-1E99-1593-2E4D-9896C4B55D90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718D13-96E0-CB02-C307-213788AA5FD6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21" name="Picture 20" descr="A blue and grey logo&#10;&#10;AI-generated content may be incorrect.">
            <a:extLst>
              <a:ext uri="{FF2B5EF4-FFF2-40B4-BE49-F238E27FC236}">
                <a16:creationId xmlns:a16="http://schemas.microsoft.com/office/drawing/2014/main" id="{30AE81C4-7C68-6CCE-1CCB-023D4704C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9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B6E56-3FFB-8B07-D6AC-3D06A145C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435" y="1067538"/>
            <a:ext cx="7533934" cy="4393098"/>
          </a:xfrm>
        </p:spPr>
        <p:txBody>
          <a:bodyPr/>
          <a:lstStyle/>
          <a:p>
            <a:r>
              <a:rPr lang="en-US" b="1" dirty="0"/>
              <a:t>Atomistic modeling careers</a:t>
            </a:r>
          </a:p>
          <a:p>
            <a:endParaRPr lang="en-US" dirty="0"/>
          </a:p>
          <a:p>
            <a:r>
              <a:rPr lang="en-US" dirty="0"/>
              <a:t>USA &amp; CANADA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$90,000 – $150,000 / year (mid-level)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$150,000 – $200,000+ (senior / industry)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In pharma (e.g., Pfizer, GSK), senior scientists can reach </a:t>
            </a:r>
            <a:r>
              <a:rPr lang="en-US" b="1" dirty="0"/>
              <a:t>$180k–200k+</a:t>
            </a:r>
            <a:r>
              <a:rPr lang="en-US" dirty="0"/>
              <a:t>.</a:t>
            </a:r>
          </a:p>
          <a:p>
            <a:pPr marL="228600" indent="0"/>
            <a:r>
              <a:rPr lang="en-US" dirty="0"/>
              <a:t>Source Glassdoor</a:t>
            </a:r>
          </a:p>
          <a:p>
            <a:pPr marL="228600" indent="0"/>
            <a:endParaRPr lang="en-US" dirty="0"/>
          </a:p>
          <a:p>
            <a:r>
              <a:rPr lang="en-US" dirty="0"/>
              <a:t>Europe (Western Europe)</a:t>
            </a:r>
          </a:p>
          <a:p>
            <a:r>
              <a:rPr lang="en-US" dirty="0"/>
              <a:t>🇩🇪 Germany / 🇳🇱 Netherlands / 🇬🇧 UK / 🇨🇭 Switzerland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€50,000 – €90,000 / year (mid-level)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€90,000 – €130,000+ (senior, pharma/industry) </a:t>
            </a:r>
          </a:p>
          <a:p>
            <a:r>
              <a:rPr lang="en-US" dirty="0"/>
              <a:t>Switzerland stands out (</a:t>
            </a:r>
            <a:r>
              <a:rPr lang="en-US" b="1" dirty="0"/>
              <a:t>often €120k–150k+ equivalent</a:t>
            </a:r>
            <a:r>
              <a:rPr lang="en-US" dirty="0"/>
              <a:t>)</a:t>
            </a:r>
          </a:p>
          <a:p>
            <a:pPr marL="228600" indent="0"/>
            <a:endParaRPr lang="en-US" dirty="0"/>
          </a:p>
          <a:p>
            <a:pPr marL="228600" indent="0"/>
            <a:endParaRPr lang="en-US" dirty="0"/>
          </a:p>
          <a:p>
            <a:pPr marL="228600" indent="0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3325F2-045A-E035-D108-8A50A106C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Materialistic point of view - Global salary landscape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596A0B-7938-D900-12F0-87EC7B11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426" y="1397364"/>
            <a:ext cx="4542989" cy="292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EA58E26-E816-9499-B6DE-321808E4919D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06B4478-78B6-CE4C-E7FF-126D93E29A98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B99BFE2-259C-563E-61D8-4E4A3DE64EDB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41A6FE0-8AD5-E7F0-BE46-8620F142CA25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6FEC58-2616-1435-4651-E028363CA19D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7" name="Picture 16" descr="A blue and grey logo&#10;&#10;AI-generated content may be incorrect.">
            <a:extLst>
              <a:ext uri="{FF2B5EF4-FFF2-40B4-BE49-F238E27FC236}">
                <a16:creationId xmlns:a16="http://schemas.microsoft.com/office/drawing/2014/main" id="{4FC487AC-D36F-9C17-2EDD-349A2C7EE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98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A0B63DC-CFD4-10EE-96E1-117358FE7537}"/>
              </a:ext>
            </a:extLst>
          </p:cNvPr>
          <p:cNvSpPr txBox="1"/>
          <p:nvPr/>
        </p:nvSpPr>
        <p:spPr>
          <a:xfrm>
            <a:off x="456127" y="932115"/>
            <a:ext cx="457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tillium Web" panose="00000500000000000000" pitchFamily="2" charset="0"/>
              </a:rPr>
              <a:t>Visit </a:t>
            </a:r>
          </a:p>
          <a:p>
            <a:pPr algn="ctr"/>
            <a:r>
              <a:rPr lang="en-US" sz="3200" dirty="0">
                <a:latin typeface="Titillium Web" panose="00000500000000000000" pitchFamily="2" charset="0"/>
              </a:rPr>
              <a:t>https://atomistica.online</a:t>
            </a:r>
          </a:p>
        </p:txBody>
      </p:sp>
      <p:pic>
        <p:nvPicPr>
          <p:cNvPr id="10" name="Picture 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DE8D619-2B12-D0D5-9527-BDD47DFB2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176" y="2118138"/>
            <a:ext cx="3622683" cy="3622683"/>
          </a:xfrm>
          <a:prstGeom prst="rect">
            <a:avLst/>
          </a:prstGeom>
        </p:spPr>
      </p:pic>
      <p:pic>
        <p:nvPicPr>
          <p:cNvPr id="15" name="Picture Placeholder 14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8FD621B4-B513-471A-F3A2-2766AD310D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9017" r="9017"/>
          <a:stretch>
            <a:fillRect/>
          </a:stretch>
        </p:blipFill>
        <p:spPr>
          <a:xfrm>
            <a:off x="1258658" y="2081431"/>
            <a:ext cx="2966938" cy="361995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4B5248-457C-8E3F-0BDA-C3FA5E44B1FB}"/>
              </a:ext>
            </a:extLst>
          </p:cNvPr>
          <p:cNvSpPr txBox="1"/>
          <p:nvPr/>
        </p:nvSpPr>
        <p:spPr>
          <a:xfrm>
            <a:off x="5602787" y="971555"/>
            <a:ext cx="33754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tillium Web" panose="00000500000000000000" pitchFamily="2" charset="0"/>
              </a:rPr>
              <a:t>Join Discord server of Atomistica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4F7072-90A5-42A1-B460-AA1611CF5C5A}"/>
              </a:ext>
            </a:extLst>
          </p:cNvPr>
          <p:cNvGrpSpPr/>
          <p:nvPr/>
        </p:nvGrpSpPr>
        <p:grpSpPr>
          <a:xfrm>
            <a:off x="9867331" y="121727"/>
            <a:ext cx="2206781" cy="1385830"/>
            <a:chOff x="10422323" y="69536"/>
            <a:chExt cx="1769677" cy="1065017"/>
          </a:xfrm>
        </p:grpSpPr>
        <p:pic>
          <p:nvPicPr>
            <p:cNvPr id="3" name="Picture 2" descr="A blue and grey logo&#10;&#10;AI-generated content may be incorrect.">
              <a:extLst>
                <a:ext uri="{FF2B5EF4-FFF2-40B4-BE49-F238E27FC236}">
                  <a16:creationId xmlns:a16="http://schemas.microsoft.com/office/drawing/2014/main" id="{8394DF6E-6D93-8B14-1B7A-8F0E4998D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73276" y="69536"/>
              <a:ext cx="843602" cy="84360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632129-2382-C44D-24AE-D0059F03C574}"/>
                </a:ext>
              </a:extLst>
            </p:cNvPr>
            <p:cNvSpPr txBox="1"/>
            <p:nvPr/>
          </p:nvSpPr>
          <p:spPr>
            <a:xfrm>
              <a:off x="10422323" y="874373"/>
              <a:ext cx="1769677" cy="2601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i="0" dirty="0" err="1">
                  <a:solidFill>
                    <a:srgbClr val="404040"/>
                  </a:solidFill>
                  <a:effectLst/>
                  <a:latin typeface="Noto Sans" panose="020B0502040204020203" pitchFamily="34" charset="0"/>
                </a:rPr>
                <a:t>atomistica.online</a:t>
              </a:r>
              <a:endParaRPr lang="en-US" sz="16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FF57DFF-8B9E-8342-7773-8F42752B3378}"/>
              </a:ext>
            </a:extLst>
          </p:cNvPr>
          <p:cNvGrpSpPr/>
          <p:nvPr/>
        </p:nvGrpSpPr>
        <p:grpSpPr>
          <a:xfrm>
            <a:off x="360000" y="5907088"/>
            <a:ext cx="11832000" cy="91440"/>
            <a:chOff x="360000" y="5995988"/>
            <a:chExt cx="11832000" cy="9144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B8CFA8B-318D-2DE1-FF7E-C31D9DBC6124}"/>
                </a:ext>
              </a:extLst>
            </p:cNvPr>
            <p:cNvCxnSpPr>
              <a:cxnSpLocks/>
            </p:cNvCxnSpPr>
            <p:nvPr/>
          </p:nvCxnSpPr>
          <p:spPr>
            <a:xfrm>
              <a:off x="428625" y="6038850"/>
              <a:ext cx="1176337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612BD4E-B0C0-6BFC-9C99-76EFDBBE0F20}"/>
                </a:ext>
              </a:extLst>
            </p:cNvPr>
            <p:cNvSpPr/>
            <p:nvPr/>
          </p:nvSpPr>
          <p:spPr>
            <a:xfrm>
              <a:off x="360000" y="5995988"/>
              <a:ext cx="91440" cy="9144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0B68550-E547-4BAF-3FF5-5C9C2F3144A7}"/>
              </a:ext>
            </a:extLst>
          </p:cNvPr>
          <p:cNvSpPr txBox="1"/>
          <p:nvPr/>
        </p:nvSpPr>
        <p:spPr>
          <a:xfrm>
            <a:off x="647700" y="6242051"/>
            <a:ext cx="4701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APPLICATIONS OF ATOMISTIC CALCULATIONS (2025-2026)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AA0D10-7703-DEF6-62DE-EEA57F057C1F}"/>
              </a:ext>
            </a:extLst>
          </p:cNvPr>
          <p:cNvSpPr txBox="1"/>
          <p:nvPr/>
        </p:nvSpPr>
        <p:spPr>
          <a:xfrm>
            <a:off x="7645476" y="6242050"/>
            <a:ext cx="3898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tillium Web" panose="00000500000000000000" pitchFamily="2" charset="0"/>
              </a:rPr>
              <a:t>Lecture 1: Introduction to atomistic calculations</a:t>
            </a:r>
          </a:p>
        </p:txBody>
      </p:sp>
      <p:pic>
        <p:nvPicPr>
          <p:cNvPr id="14" name="Picture 13" descr="A blue and grey logo&#10;&#10;AI-generated content may be incorrect.">
            <a:extLst>
              <a:ext uri="{FF2B5EF4-FFF2-40B4-BE49-F238E27FC236}">
                <a16:creationId xmlns:a16="http://schemas.microsoft.com/office/drawing/2014/main" id="{1067862F-76D0-D35E-0034-30D7C831E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402" y="6067464"/>
            <a:ext cx="622300" cy="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757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">
  <a:themeElements>
    <a:clrScheme name="EIT RawMaterials">
      <a:dk1>
        <a:srgbClr val="333333"/>
      </a:dk1>
      <a:lt1>
        <a:srgbClr val="FFFFFF"/>
      </a:lt1>
      <a:dk2>
        <a:srgbClr val="034EA2"/>
      </a:dk2>
      <a:lt2>
        <a:srgbClr val="6BB745"/>
      </a:lt2>
      <a:accent1>
        <a:srgbClr val="73C4EE"/>
      </a:accent1>
      <a:accent2>
        <a:srgbClr val="630F7A"/>
      </a:accent2>
      <a:accent3>
        <a:srgbClr val="E74394"/>
      </a:accent3>
      <a:accent4>
        <a:srgbClr val="152D79"/>
      </a:accent4>
      <a:accent5>
        <a:srgbClr val="FDCD15"/>
      </a:accent5>
      <a:accent6>
        <a:srgbClr val="00AFAA"/>
      </a:accent6>
      <a:hlink>
        <a:srgbClr val="333333"/>
      </a:hlink>
      <a:folHlink>
        <a:srgbClr val="3333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2330</Words>
  <Application>Microsoft Office PowerPoint</Application>
  <PresentationFormat>Widescreen</PresentationFormat>
  <Paragraphs>393</Paragraphs>
  <Slides>25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DM Sans Bold</vt:lpstr>
      <vt:lpstr>Calibri</vt:lpstr>
      <vt:lpstr>Roboto</vt:lpstr>
      <vt:lpstr>Arial</vt:lpstr>
      <vt:lpstr>Titillium Web</vt:lpstr>
      <vt:lpstr>Noto Sans</vt:lpstr>
      <vt:lpstr>Century Gothic</vt:lpstr>
      <vt:lpstr>Cambria Math</vt:lpstr>
      <vt:lpstr>Palatino Linotype</vt:lpstr>
      <vt:lpstr>Content Slides</vt:lpstr>
      <vt:lpstr>PowerPoint Presentation</vt:lpstr>
      <vt:lpstr>Formal Agenda</vt:lpstr>
      <vt:lpstr>Actual Agenda</vt:lpstr>
      <vt:lpstr>PowerPoint Presentation</vt:lpstr>
      <vt:lpstr>PowerPoint Presentation</vt:lpstr>
      <vt:lpstr>My current phone</vt:lpstr>
      <vt:lpstr>What are atomistic calculations?</vt:lpstr>
      <vt:lpstr>What types of atomistic calculations exist?</vt:lpstr>
      <vt:lpstr>What systems can be studied with atomistic calculations?</vt:lpstr>
      <vt:lpstr>Basic workflow in applying atomistic calculations </vt:lpstr>
      <vt:lpstr>An example of atomistic calculation with ORCA</vt:lpstr>
      <vt:lpstr>Tools of the trade</vt:lpstr>
      <vt:lpstr>Tools of the trade</vt:lpstr>
      <vt:lpstr>Can I play too? What kind of hardware I need?</vt:lpstr>
      <vt:lpstr>PowerPoint Presentation</vt:lpstr>
      <vt:lpstr>Applications of Atomistic Simulations in Energy Research</vt:lpstr>
      <vt:lpstr>Example 1 – Hydrogen storage</vt:lpstr>
      <vt:lpstr>Hydrogen storage – Possible applications of atomistic calculations</vt:lpstr>
      <vt:lpstr>Binding energies via DFT</vt:lpstr>
      <vt:lpstr>Case study 2 – Lithium-Sulfur (Li-S) batteries</vt:lpstr>
      <vt:lpstr>Case study 2 – Lithium-Sulfur (Li-S) batteries</vt:lpstr>
      <vt:lpstr>Case study 2 – Lithium-Sulfur (LiS) batteries</vt:lpstr>
      <vt:lpstr>Case study 3 – Covid 19</vt:lpstr>
      <vt:lpstr>Materialistic point of view - Global salary landscape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Katerina Thomas</dc:creator>
  <cp:lastModifiedBy>SA</cp:lastModifiedBy>
  <cp:revision>89</cp:revision>
  <dcterms:created xsi:type="dcterms:W3CDTF">2019-08-29T09:17:22Z</dcterms:created>
  <dcterms:modified xsi:type="dcterms:W3CDTF">2026-04-20T15:19:01Z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0x0101007D07AA6AA8C94F4C9B60AEE6F479C083</vt:lpwstr>
  </property>
  <property fmtid="{D5CDD505-2E9C-101B-9397-08002B2CF9AE}" pid="3" name="_dlc_DocIdItemGuid">
    <vt:lpwstr>0a8a2235-7c23-414d-bc11-5455752acf16</vt:lpwstr>
  </property>
  <property fmtid="{D5CDD505-2E9C-101B-9397-08002B2CF9AE}" pid="4" name="Order">
    <vt:r8>64500</vt:r8>
  </property>
  <property fmtid="{D5CDD505-2E9C-101B-9397-08002B2CF9AE}" pid="5" name="_ExtendedDescription">
    <vt:lpwstr/>
  </property>
  <property fmtid="{D5CDD505-2E9C-101B-9397-08002B2CF9AE}" pid="6" name="ComplianceAssetId">
    <vt:lpwstr/>
  </property>
</Properties>
</file>